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698" r:id="rId2"/>
    <p:sldId id="668" r:id="rId3"/>
    <p:sldId id="645" r:id="rId4"/>
    <p:sldId id="738" r:id="rId5"/>
    <p:sldId id="665" r:id="rId6"/>
    <p:sldId id="666" r:id="rId7"/>
    <p:sldId id="1020" r:id="rId8"/>
    <p:sldId id="259" r:id="rId9"/>
    <p:sldId id="1009" r:id="rId10"/>
    <p:sldId id="262" r:id="rId11"/>
    <p:sldId id="737" r:id="rId12"/>
    <p:sldId id="653" r:id="rId13"/>
    <p:sldId id="1010" r:id="rId14"/>
    <p:sldId id="1012" r:id="rId15"/>
    <p:sldId id="1013" r:id="rId16"/>
    <p:sldId id="1044" r:id="rId17"/>
    <p:sldId id="1011" r:id="rId18"/>
    <p:sldId id="1021" r:id="rId19"/>
    <p:sldId id="1043" r:id="rId20"/>
    <p:sldId id="1015" r:id="rId21"/>
    <p:sldId id="1018" r:id="rId22"/>
    <p:sldId id="798" r:id="rId23"/>
    <p:sldId id="799" r:id="rId24"/>
    <p:sldId id="652" r:id="rId25"/>
    <p:sldId id="1042" r:id="rId26"/>
    <p:sldId id="1041" r:id="rId27"/>
    <p:sldId id="1045" r:id="rId28"/>
    <p:sldId id="654" r:id="rId29"/>
    <p:sldId id="655" r:id="rId30"/>
    <p:sldId id="656" r:id="rId31"/>
    <p:sldId id="662" r:id="rId32"/>
    <p:sldId id="659" r:id="rId33"/>
    <p:sldId id="660" r:id="rId34"/>
    <p:sldId id="658" r:id="rId35"/>
    <p:sldId id="664" r:id="rId36"/>
    <p:sldId id="667" r:id="rId37"/>
    <p:sldId id="669" r:id="rId38"/>
    <p:sldId id="1046" r:id="rId39"/>
    <p:sldId id="671" r:id="rId40"/>
    <p:sldId id="281" r:id="rId41"/>
    <p:sldId id="282" r:id="rId42"/>
    <p:sldId id="1047" r:id="rId43"/>
    <p:sldId id="675" r:id="rId44"/>
    <p:sldId id="676" r:id="rId45"/>
    <p:sldId id="678" r:id="rId46"/>
    <p:sldId id="1048" r:id="rId47"/>
    <p:sldId id="672" r:id="rId48"/>
    <p:sldId id="673" r:id="rId49"/>
    <p:sldId id="682" r:id="rId50"/>
    <p:sldId id="292" r:id="rId51"/>
    <p:sldId id="559" r:id="rId52"/>
    <p:sldId id="967" r:id="rId53"/>
    <p:sldId id="966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03"/>
    <p:restoredTop sz="94656"/>
  </p:normalViewPr>
  <p:slideViewPr>
    <p:cSldViewPr snapToGrid="0">
      <p:cViewPr varScale="1">
        <p:scale>
          <a:sx n="107" d="100"/>
          <a:sy n="107" d="100"/>
        </p:scale>
        <p:origin x="52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EABD48-BBDC-4B1F-BF2C-DDD865D130CE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DCAEC23-16F6-4496-BD0C-D50B02490AE3}">
      <dgm:prSet custT="1"/>
      <dgm:spPr>
        <a:solidFill>
          <a:schemeClr val="tx2"/>
        </a:solidFill>
      </dgm:spPr>
      <dgm:t>
        <a:bodyPr/>
        <a:lstStyle/>
        <a:p>
          <a:r>
            <a:rPr lang="en-US" sz="2200" dirty="0" err="1"/>
            <a:t>Fungsi</a:t>
          </a:r>
          <a:r>
            <a:rPr lang="en-US" sz="2200" dirty="0"/>
            <a:t> dan Status Jalan</a:t>
          </a:r>
        </a:p>
      </dgm:t>
    </dgm:pt>
    <dgm:pt modelId="{8E1CF00C-5E57-4884-AD5D-D0B5354F63FA}" type="parTrans" cxnId="{AFA745AB-1434-45EF-97A3-94BD7F24532F}">
      <dgm:prSet/>
      <dgm:spPr/>
      <dgm:t>
        <a:bodyPr/>
        <a:lstStyle/>
        <a:p>
          <a:endParaRPr lang="en-US"/>
        </a:p>
      </dgm:t>
    </dgm:pt>
    <dgm:pt modelId="{01992F44-7889-4A75-A9ED-EAF7A18C2395}" type="sibTrans" cxnId="{AFA745AB-1434-45EF-97A3-94BD7F24532F}">
      <dgm:prSet/>
      <dgm:spPr/>
      <dgm:t>
        <a:bodyPr/>
        <a:lstStyle/>
        <a:p>
          <a:endParaRPr lang="en-US"/>
        </a:p>
      </dgm:t>
    </dgm:pt>
    <dgm:pt modelId="{AD57C651-1E7F-418F-926F-EB175D2D3A9C}">
      <dgm:prSet custT="1"/>
      <dgm:spPr>
        <a:solidFill>
          <a:srgbClr val="7030A0"/>
        </a:solidFill>
      </dgm:spPr>
      <dgm:t>
        <a:bodyPr/>
        <a:lstStyle/>
        <a:p>
          <a:r>
            <a:rPr lang="en-US" sz="2200" dirty="0" err="1"/>
            <a:t>Karakteristik</a:t>
          </a:r>
          <a:r>
            <a:rPr lang="en-US" sz="2200" dirty="0"/>
            <a:t> </a:t>
          </a:r>
          <a:r>
            <a:rPr lang="en-US" sz="2200" dirty="0" err="1"/>
            <a:t>pengemudi</a:t>
          </a:r>
          <a:endParaRPr lang="en-US" sz="2200" dirty="0"/>
        </a:p>
      </dgm:t>
    </dgm:pt>
    <dgm:pt modelId="{69F010AF-B47E-439F-A0BC-B07C084CDE11}" type="parTrans" cxnId="{74EA38FB-E186-48F1-925B-A2BC5C514CFD}">
      <dgm:prSet/>
      <dgm:spPr/>
      <dgm:t>
        <a:bodyPr/>
        <a:lstStyle/>
        <a:p>
          <a:endParaRPr lang="en-US"/>
        </a:p>
      </dgm:t>
    </dgm:pt>
    <dgm:pt modelId="{598DF356-E7B3-457F-910B-D083FD5E14A7}" type="sibTrans" cxnId="{74EA38FB-E186-48F1-925B-A2BC5C514CFD}">
      <dgm:prSet/>
      <dgm:spPr/>
      <dgm:t>
        <a:bodyPr/>
        <a:lstStyle/>
        <a:p>
          <a:endParaRPr lang="en-US"/>
        </a:p>
      </dgm:t>
    </dgm:pt>
    <dgm:pt modelId="{511B3480-7025-43D5-9644-D7D5B9872BF0}">
      <dgm:prSet custT="1"/>
      <dgm:spPr/>
      <dgm:t>
        <a:bodyPr/>
        <a:lstStyle/>
        <a:p>
          <a:r>
            <a:rPr lang="en-US" sz="2200" dirty="0"/>
            <a:t>Volume </a:t>
          </a:r>
          <a:r>
            <a:rPr lang="en-US" sz="2200" dirty="0" err="1"/>
            <a:t>lalu</a:t>
          </a:r>
          <a:r>
            <a:rPr lang="en-US" sz="2200" dirty="0"/>
            <a:t> </a:t>
          </a:r>
          <a:r>
            <a:rPr lang="en-US" sz="2200" dirty="0" err="1"/>
            <a:t>lintas</a:t>
          </a:r>
          <a:r>
            <a:rPr lang="en-US" sz="2200" dirty="0"/>
            <a:t> dan </a:t>
          </a:r>
          <a:r>
            <a:rPr lang="en-US" sz="2200" dirty="0" err="1"/>
            <a:t>kapasitas</a:t>
          </a:r>
          <a:r>
            <a:rPr lang="en-US" sz="2200" dirty="0"/>
            <a:t> </a:t>
          </a:r>
          <a:r>
            <a:rPr lang="en-US" sz="2200" dirty="0" err="1"/>
            <a:t>jalan</a:t>
          </a:r>
          <a:endParaRPr lang="en-US" sz="2200" dirty="0"/>
        </a:p>
      </dgm:t>
    </dgm:pt>
    <dgm:pt modelId="{74E8F96D-EF2A-4A95-B02F-4686E30AD6A2}" type="parTrans" cxnId="{92635FDC-D4D9-488B-ABDB-99941ED80B27}">
      <dgm:prSet/>
      <dgm:spPr/>
      <dgm:t>
        <a:bodyPr/>
        <a:lstStyle/>
        <a:p>
          <a:endParaRPr lang="en-US"/>
        </a:p>
      </dgm:t>
    </dgm:pt>
    <dgm:pt modelId="{A016CF99-CC4C-41EB-B717-7892182C5003}" type="sibTrans" cxnId="{92635FDC-D4D9-488B-ABDB-99941ED80B27}">
      <dgm:prSet/>
      <dgm:spPr/>
      <dgm:t>
        <a:bodyPr/>
        <a:lstStyle/>
        <a:p>
          <a:endParaRPr lang="en-US"/>
        </a:p>
      </dgm:t>
    </dgm:pt>
    <dgm:pt modelId="{5FA90153-F52F-4624-998D-3C30A0FF78E8}">
      <dgm:prSet custT="1"/>
      <dgm:spPr/>
      <dgm:t>
        <a:bodyPr/>
        <a:lstStyle/>
        <a:p>
          <a:r>
            <a:rPr lang="en-US" sz="2200" dirty="0" err="1"/>
            <a:t>Kecepatan</a:t>
          </a:r>
          <a:r>
            <a:rPr lang="en-US" sz="2200" dirty="0"/>
            <a:t> </a:t>
          </a:r>
          <a:r>
            <a:rPr lang="en-US" sz="2200" dirty="0" err="1"/>
            <a:t>rencana</a:t>
          </a:r>
          <a:endParaRPr lang="en-US" sz="2200" dirty="0"/>
        </a:p>
      </dgm:t>
    </dgm:pt>
    <dgm:pt modelId="{0B4FBA79-F631-40B5-BACF-4598AFFAE40F}" type="parTrans" cxnId="{C99FECD9-06B8-4164-9557-975247BCE8F6}">
      <dgm:prSet/>
      <dgm:spPr/>
      <dgm:t>
        <a:bodyPr/>
        <a:lstStyle/>
        <a:p>
          <a:endParaRPr lang="en-US"/>
        </a:p>
      </dgm:t>
    </dgm:pt>
    <dgm:pt modelId="{720F346F-0F41-4FED-AF6A-72E52EE04E57}" type="sibTrans" cxnId="{C99FECD9-06B8-4164-9557-975247BCE8F6}">
      <dgm:prSet/>
      <dgm:spPr/>
      <dgm:t>
        <a:bodyPr/>
        <a:lstStyle/>
        <a:p>
          <a:endParaRPr lang="en-US"/>
        </a:p>
      </dgm:t>
    </dgm:pt>
    <dgm:pt modelId="{5C4C15C3-07B2-4795-A991-FEEAF72669A2}">
      <dgm:prSet custT="1"/>
      <dgm:spPr/>
      <dgm:t>
        <a:bodyPr/>
        <a:lstStyle/>
        <a:p>
          <a:r>
            <a:rPr lang="en-US" sz="2200"/>
            <a:t>Aspek ekonomi dan finansial</a:t>
          </a:r>
        </a:p>
      </dgm:t>
    </dgm:pt>
    <dgm:pt modelId="{C921F026-003F-4E67-94BB-442C658D3C19}" type="parTrans" cxnId="{9EFBA875-1B44-43F0-9A38-4B650AC3F7DF}">
      <dgm:prSet/>
      <dgm:spPr/>
      <dgm:t>
        <a:bodyPr/>
        <a:lstStyle/>
        <a:p>
          <a:endParaRPr lang="en-US"/>
        </a:p>
      </dgm:t>
    </dgm:pt>
    <dgm:pt modelId="{E3C5CBE1-D4FB-44FD-8706-D2C60780F996}" type="sibTrans" cxnId="{9EFBA875-1B44-43F0-9A38-4B650AC3F7DF}">
      <dgm:prSet/>
      <dgm:spPr/>
      <dgm:t>
        <a:bodyPr/>
        <a:lstStyle/>
        <a:p>
          <a:endParaRPr lang="en-US"/>
        </a:p>
      </dgm:t>
    </dgm:pt>
    <dgm:pt modelId="{A308BC48-FA9F-465A-9325-05C66F634339}">
      <dgm:prSet custT="1"/>
      <dgm:spPr>
        <a:solidFill>
          <a:srgbClr val="C00000"/>
        </a:solidFill>
      </dgm:spPr>
      <dgm:t>
        <a:bodyPr/>
        <a:lstStyle/>
        <a:p>
          <a:r>
            <a:rPr lang="en-US" sz="2200" dirty="0" err="1"/>
            <a:t>Keselamatan</a:t>
          </a:r>
          <a:r>
            <a:rPr lang="en-US" sz="2200" dirty="0"/>
            <a:t> </a:t>
          </a:r>
          <a:r>
            <a:rPr lang="en-US" sz="2200" dirty="0" err="1"/>
            <a:t>jalan</a:t>
          </a:r>
          <a:endParaRPr lang="en-US" sz="2200" dirty="0"/>
        </a:p>
      </dgm:t>
    </dgm:pt>
    <dgm:pt modelId="{7EC59538-0DA4-4C77-81FA-5E8A1AEDAAA9}" type="parTrans" cxnId="{619081F3-CBBC-48F8-9372-F45B03A4170E}">
      <dgm:prSet/>
      <dgm:spPr/>
      <dgm:t>
        <a:bodyPr/>
        <a:lstStyle/>
        <a:p>
          <a:endParaRPr lang="en-US"/>
        </a:p>
      </dgm:t>
    </dgm:pt>
    <dgm:pt modelId="{9BD509D6-6E96-45BA-80DE-CB2BF566C82C}" type="sibTrans" cxnId="{619081F3-CBBC-48F8-9372-F45B03A4170E}">
      <dgm:prSet/>
      <dgm:spPr/>
      <dgm:t>
        <a:bodyPr/>
        <a:lstStyle/>
        <a:p>
          <a:endParaRPr lang="en-US"/>
        </a:p>
      </dgm:t>
    </dgm:pt>
    <dgm:pt modelId="{E8BDBAC2-D81E-4891-AFD0-D4C63D27D12F}">
      <dgm:prSet custT="1"/>
      <dgm:spPr>
        <a:solidFill>
          <a:srgbClr val="945200"/>
        </a:solidFill>
      </dgm:spPr>
      <dgm:t>
        <a:bodyPr/>
        <a:lstStyle/>
        <a:p>
          <a:r>
            <a:rPr lang="en-US" sz="2200" dirty="0" err="1"/>
            <a:t>Aspek</a:t>
          </a:r>
          <a:r>
            <a:rPr lang="en-US" sz="2200" dirty="0"/>
            <a:t> </a:t>
          </a:r>
          <a:r>
            <a:rPr lang="en-US" sz="2200" dirty="0" err="1"/>
            <a:t>lingkungan</a:t>
          </a:r>
          <a:r>
            <a:rPr lang="en-US" sz="2200" dirty="0"/>
            <a:t> dan </a:t>
          </a:r>
          <a:r>
            <a:rPr lang="en-US" sz="2200" dirty="0" err="1"/>
            <a:t>sosial</a:t>
          </a:r>
          <a:endParaRPr lang="en-US" sz="2200" dirty="0"/>
        </a:p>
      </dgm:t>
    </dgm:pt>
    <dgm:pt modelId="{CA78CEAD-B459-4B9A-8B18-0B4F61B99824}" type="parTrans" cxnId="{E2B77D4E-67B7-4CDD-9CDA-0D451E576D07}">
      <dgm:prSet/>
      <dgm:spPr/>
      <dgm:t>
        <a:bodyPr/>
        <a:lstStyle/>
        <a:p>
          <a:endParaRPr lang="en-US"/>
        </a:p>
      </dgm:t>
    </dgm:pt>
    <dgm:pt modelId="{5488626F-F89B-422D-B7DA-3599D0351B22}" type="sibTrans" cxnId="{E2B77D4E-67B7-4CDD-9CDA-0D451E576D07}">
      <dgm:prSet/>
      <dgm:spPr/>
      <dgm:t>
        <a:bodyPr/>
        <a:lstStyle/>
        <a:p>
          <a:endParaRPr lang="en-US"/>
        </a:p>
      </dgm:t>
    </dgm:pt>
    <dgm:pt modelId="{D7E10D36-85E4-6C4B-9AED-A6FAF05FB1A3}">
      <dgm:prSet custT="1"/>
      <dgm:spPr/>
      <dgm:t>
        <a:bodyPr/>
        <a:lstStyle/>
        <a:p>
          <a:r>
            <a:rPr lang="en-US" sz="2200" dirty="0" err="1"/>
            <a:t>Klasifikasi</a:t>
          </a:r>
          <a:r>
            <a:rPr lang="en-US" sz="2200" dirty="0"/>
            <a:t> Medan</a:t>
          </a:r>
        </a:p>
      </dgm:t>
    </dgm:pt>
    <dgm:pt modelId="{10001F85-C7D6-7043-9F01-E9E0FA2CA488}" type="parTrans" cxnId="{E73C70A8-411F-0F48-A8B7-EB713D676751}">
      <dgm:prSet/>
      <dgm:spPr/>
      <dgm:t>
        <a:bodyPr/>
        <a:lstStyle/>
        <a:p>
          <a:endParaRPr lang="en-US"/>
        </a:p>
      </dgm:t>
    </dgm:pt>
    <dgm:pt modelId="{4A37C4F1-79CC-B74E-AFC5-233843103B09}" type="sibTrans" cxnId="{E73C70A8-411F-0F48-A8B7-EB713D676751}">
      <dgm:prSet/>
      <dgm:spPr/>
      <dgm:t>
        <a:bodyPr/>
        <a:lstStyle/>
        <a:p>
          <a:endParaRPr lang="en-US"/>
        </a:p>
      </dgm:t>
    </dgm:pt>
    <dgm:pt modelId="{D2B5C579-0398-CF46-9FB5-B53A7674A5A1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sz="2200" dirty="0" err="1"/>
            <a:t>Kendaraan</a:t>
          </a:r>
          <a:r>
            <a:rPr lang="en-US" sz="2200" dirty="0"/>
            <a:t> </a:t>
          </a:r>
          <a:r>
            <a:rPr lang="en-US" sz="2200" dirty="0" err="1"/>
            <a:t>rencana</a:t>
          </a:r>
          <a:endParaRPr lang="en-US" sz="2200" dirty="0"/>
        </a:p>
      </dgm:t>
    </dgm:pt>
    <dgm:pt modelId="{FCD00B2C-2B21-8D49-8DD0-813F5F565A0B}" type="parTrans" cxnId="{3B6AEF25-6D8D-FC43-8B10-FC81FF1A0E3B}">
      <dgm:prSet/>
      <dgm:spPr/>
      <dgm:t>
        <a:bodyPr/>
        <a:lstStyle/>
        <a:p>
          <a:endParaRPr lang="en-US"/>
        </a:p>
      </dgm:t>
    </dgm:pt>
    <dgm:pt modelId="{F01133FC-2D9B-1048-A7B9-3F5B64ACEFC1}" type="sibTrans" cxnId="{3B6AEF25-6D8D-FC43-8B10-FC81FF1A0E3B}">
      <dgm:prSet/>
      <dgm:spPr/>
      <dgm:t>
        <a:bodyPr/>
        <a:lstStyle/>
        <a:p>
          <a:endParaRPr lang="en-US"/>
        </a:p>
      </dgm:t>
    </dgm:pt>
    <dgm:pt modelId="{4F4ADF01-9064-4D06-9576-15C904CED3AA}" type="pres">
      <dgm:prSet presAssocID="{17EABD48-BBDC-4B1F-BF2C-DDD865D130CE}" presName="diagram" presStyleCnt="0">
        <dgm:presLayoutVars>
          <dgm:dir/>
          <dgm:resizeHandles val="exact"/>
        </dgm:presLayoutVars>
      </dgm:prSet>
      <dgm:spPr/>
    </dgm:pt>
    <dgm:pt modelId="{362E5BE2-8A44-4F23-BE36-6C6984C3BAF0}" type="pres">
      <dgm:prSet presAssocID="{4DCAEC23-16F6-4496-BD0C-D50B02490AE3}" presName="node" presStyleLbl="node1" presStyleIdx="0" presStyleCnt="9">
        <dgm:presLayoutVars>
          <dgm:bulletEnabled val="1"/>
        </dgm:presLayoutVars>
      </dgm:prSet>
      <dgm:spPr/>
    </dgm:pt>
    <dgm:pt modelId="{67291E4E-DB5D-4C96-95FD-F68AF6909609}" type="pres">
      <dgm:prSet presAssocID="{01992F44-7889-4A75-A9ED-EAF7A18C2395}" presName="sibTrans" presStyleCnt="0"/>
      <dgm:spPr/>
    </dgm:pt>
    <dgm:pt modelId="{59BD5FC0-0C26-654E-963C-69A11BC9B678}" type="pres">
      <dgm:prSet presAssocID="{D2B5C579-0398-CF46-9FB5-B53A7674A5A1}" presName="node" presStyleLbl="node1" presStyleIdx="1" presStyleCnt="9">
        <dgm:presLayoutVars>
          <dgm:bulletEnabled val="1"/>
        </dgm:presLayoutVars>
      </dgm:prSet>
      <dgm:spPr/>
    </dgm:pt>
    <dgm:pt modelId="{B11B0E72-46AE-7D45-A81E-6545143577A4}" type="pres">
      <dgm:prSet presAssocID="{F01133FC-2D9B-1048-A7B9-3F5B64ACEFC1}" presName="sibTrans" presStyleCnt="0"/>
      <dgm:spPr/>
    </dgm:pt>
    <dgm:pt modelId="{F59A6C9E-0F16-4F19-8D89-8B9097877811}" type="pres">
      <dgm:prSet presAssocID="{AD57C651-1E7F-418F-926F-EB175D2D3A9C}" presName="node" presStyleLbl="node1" presStyleIdx="2" presStyleCnt="9">
        <dgm:presLayoutVars>
          <dgm:bulletEnabled val="1"/>
        </dgm:presLayoutVars>
      </dgm:prSet>
      <dgm:spPr/>
    </dgm:pt>
    <dgm:pt modelId="{8A89C0DF-BD17-4B05-BB5A-40E59DD6E4A7}" type="pres">
      <dgm:prSet presAssocID="{598DF356-E7B3-457F-910B-D083FD5E14A7}" presName="sibTrans" presStyleCnt="0"/>
      <dgm:spPr/>
    </dgm:pt>
    <dgm:pt modelId="{BA2229C6-F75A-4BD7-87C0-661E61369494}" type="pres">
      <dgm:prSet presAssocID="{511B3480-7025-43D5-9644-D7D5B9872BF0}" presName="node" presStyleLbl="node1" presStyleIdx="3" presStyleCnt="9">
        <dgm:presLayoutVars>
          <dgm:bulletEnabled val="1"/>
        </dgm:presLayoutVars>
      </dgm:prSet>
      <dgm:spPr/>
    </dgm:pt>
    <dgm:pt modelId="{C82E7E0B-F693-4757-A0E2-CBA48D3126D8}" type="pres">
      <dgm:prSet presAssocID="{A016CF99-CC4C-41EB-B717-7892182C5003}" presName="sibTrans" presStyleCnt="0"/>
      <dgm:spPr/>
    </dgm:pt>
    <dgm:pt modelId="{5A63DB0E-2EE6-FE47-BD35-39BA87E46B71}" type="pres">
      <dgm:prSet presAssocID="{D7E10D36-85E4-6C4B-9AED-A6FAF05FB1A3}" presName="node" presStyleLbl="node1" presStyleIdx="4" presStyleCnt="9" custLinFactNeighborX="40633">
        <dgm:presLayoutVars>
          <dgm:bulletEnabled val="1"/>
        </dgm:presLayoutVars>
      </dgm:prSet>
      <dgm:spPr/>
    </dgm:pt>
    <dgm:pt modelId="{45B73128-08AD-0245-BAAD-15D73438CA51}" type="pres">
      <dgm:prSet presAssocID="{4A37C4F1-79CC-B74E-AFC5-233843103B09}" presName="sibTrans" presStyleCnt="0"/>
      <dgm:spPr/>
    </dgm:pt>
    <dgm:pt modelId="{426DB8BF-08A8-42AE-A03A-9B67D8D31455}" type="pres">
      <dgm:prSet presAssocID="{5FA90153-F52F-4624-998D-3C30A0FF78E8}" presName="node" presStyleLbl="node1" presStyleIdx="5" presStyleCnt="9" custLinFactNeighborX="45344" custLinFactNeighborY="-981">
        <dgm:presLayoutVars>
          <dgm:bulletEnabled val="1"/>
        </dgm:presLayoutVars>
      </dgm:prSet>
      <dgm:spPr/>
    </dgm:pt>
    <dgm:pt modelId="{CB275B5E-EA3F-42B5-B32E-4FE00524CF81}" type="pres">
      <dgm:prSet presAssocID="{720F346F-0F41-4FED-AF6A-72E52EE04E57}" presName="sibTrans" presStyleCnt="0"/>
      <dgm:spPr/>
    </dgm:pt>
    <dgm:pt modelId="{7131AAD1-EF55-4FC8-9255-018BE67C881C}" type="pres">
      <dgm:prSet presAssocID="{5C4C15C3-07B2-4795-A991-FEEAF72669A2}" presName="node" presStyleLbl="node1" presStyleIdx="6" presStyleCnt="9" custLinFactNeighborX="53588" custLinFactNeighborY="-2944">
        <dgm:presLayoutVars>
          <dgm:bulletEnabled val="1"/>
        </dgm:presLayoutVars>
      </dgm:prSet>
      <dgm:spPr/>
    </dgm:pt>
    <dgm:pt modelId="{019D0300-2A21-42D6-9A65-E946F167854F}" type="pres">
      <dgm:prSet presAssocID="{E3C5CBE1-D4FB-44FD-8706-D2C60780F996}" presName="sibTrans" presStyleCnt="0"/>
      <dgm:spPr/>
    </dgm:pt>
    <dgm:pt modelId="{3AA3AA1B-5BE7-4171-8A1C-FDBE4A8BBEA7}" type="pres">
      <dgm:prSet presAssocID="{A308BC48-FA9F-465A-9325-05C66F634339}" presName="node" presStyleLbl="node1" presStyleIdx="7" presStyleCnt="9" custLinFactX="-100000" custLinFactY="13833" custLinFactNeighborX="-129073" custLinFactNeighborY="100000">
        <dgm:presLayoutVars>
          <dgm:bulletEnabled val="1"/>
        </dgm:presLayoutVars>
      </dgm:prSet>
      <dgm:spPr/>
    </dgm:pt>
    <dgm:pt modelId="{B663C860-2DD0-4E5A-9164-AEEB1E9EAB24}" type="pres">
      <dgm:prSet presAssocID="{9BD509D6-6E96-45BA-80DE-CB2BF566C82C}" presName="sibTrans" presStyleCnt="0"/>
      <dgm:spPr/>
    </dgm:pt>
    <dgm:pt modelId="{997FEB74-BA82-483B-89EE-88A448AA3E0A}" type="pres">
      <dgm:prSet presAssocID="{E8BDBAC2-D81E-4891-AFD0-D4C63D27D12F}" presName="node" presStyleLbl="node1" presStyleIdx="8" presStyleCnt="9" custLinFactNeighborX="50000" custLinFactNeighborY="-1963">
        <dgm:presLayoutVars>
          <dgm:bulletEnabled val="1"/>
        </dgm:presLayoutVars>
      </dgm:prSet>
      <dgm:spPr/>
    </dgm:pt>
  </dgm:ptLst>
  <dgm:cxnLst>
    <dgm:cxn modelId="{D5C22020-E46A-4DCC-9921-CF013378DA85}" type="presOf" srcId="{4DCAEC23-16F6-4496-BD0C-D50B02490AE3}" destId="{362E5BE2-8A44-4F23-BE36-6C6984C3BAF0}" srcOrd="0" destOrd="0" presId="urn:microsoft.com/office/officeart/2005/8/layout/default"/>
    <dgm:cxn modelId="{3B6AEF25-6D8D-FC43-8B10-FC81FF1A0E3B}" srcId="{17EABD48-BBDC-4B1F-BF2C-DDD865D130CE}" destId="{D2B5C579-0398-CF46-9FB5-B53A7674A5A1}" srcOrd="1" destOrd="0" parTransId="{FCD00B2C-2B21-8D49-8DD0-813F5F565A0B}" sibTransId="{F01133FC-2D9B-1048-A7B9-3F5B64ACEFC1}"/>
    <dgm:cxn modelId="{27E17332-E7EA-4FB1-BEEF-73261221364E}" type="presOf" srcId="{5FA90153-F52F-4624-998D-3C30A0FF78E8}" destId="{426DB8BF-08A8-42AE-A03A-9B67D8D31455}" srcOrd="0" destOrd="0" presId="urn:microsoft.com/office/officeart/2005/8/layout/default"/>
    <dgm:cxn modelId="{10FA2A40-F3CD-42DF-835E-0553BB4E6549}" type="presOf" srcId="{AD57C651-1E7F-418F-926F-EB175D2D3A9C}" destId="{F59A6C9E-0F16-4F19-8D89-8B9097877811}" srcOrd="0" destOrd="0" presId="urn:microsoft.com/office/officeart/2005/8/layout/default"/>
    <dgm:cxn modelId="{E544634D-C4A7-DF49-965E-82A7F226CF23}" type="presOf" srcId="{D7E10D36-85E4-6C4B-9AED-A6FAF05FB1A3}" destId="{5A63DB0E-2EE6-FE47-BD35-39BA87E46B71}" srcOrd="0" destOrd="0" presId="urn:microsoft.com/office/officeart/2005/8/layout/default"/>
    <dgm:cxn modelId="{E2B77D4E-67B7-4CDD-9CDA-0D451E576D07}" srcId="{17EABD48-BBDC-4B1F-BF2C-DDD865D130CE}" destId="{E8BDBAC2-D81E-4891-AFD0-D4C63D27D12F}" srcOrd="8" destOrd="0" parTransId="{CA78CEAD-B459-4B9A-8B18-0B4F61B99824}" sibTransId="{5488626F-F89B-422D-B7DA-3599D0351B22}"/>
    <dgm:cxn modelId="{7CDF6152-6335-4F88-A538-C499E5BF0495}" type="presOf" srcId="{5C4C15C3-07B2-4795-A991-FEEAF72669A2}" destId="{7131AAD1-EF55-4FC8-9255-018BE67C881C}" srcOrd="0" destOrd="0" presId="urn:microsoft.com/office/officeart/2005/8/layout/default"/>
    <dgm:cxn modelId="{F186A15E-940F-49C2-936D-AA9B357194FA}" type="presOf" srcId="{A308BC48-FA9F-465A-9325-05C66F634339}" destId="{3AA3AA1B-5BE7-4171-8A1C-FDBE4A8BBEA7}" srcOrd="0" destOrd="0" presId="urn:microsoft.com/office/officeart/2005/8/layout/default"/>
    <dgm:cxn modelId="{9EFBA875-1B44-43F0-9A38-4B650AC3F7DF}" srcId="{17EABD48-BBDC-4B1F-BF2C-DDD865D130CE}" destId="{5C4C15C3-07B2-4795-A991-FEEAF72669A2}" srcOrd="6" destOrd="0" parTransId="{C921F026-003F-4E67-94BB-442C658D3C19}" sibTransId="{E3C5CBE1-D4FB-44FD-8706-D2C60780F996}"/>
    <dgm:cxn modelId="{11FB0191-A690-4C90-8E29-C11AC6D0A6FC}" type="presOf" srcId="{511B3480-7025-43D5-9644-D7D5B9872BF0}" destId="{BA2229C6-F75A-4BD7-87C0-661E61369494}" srcOrd="0" destOrd="0" presId="urn:microsoft.com/office/officeart/2005/8/layout/default"/>
    <dgm:cxn modelId="{E73C70A8-411F-0F48-A8B7-EB713D676751}" srcId="{17EABD48-BBDC-4B1F-BF2C-DDD865D130CE}" destId="{D7E10D36-85E4-6C4B-9AED-A6FAF05FB1A3}" srcOrd="4" destOrd="0" parTransId="{10001F85-C7D6-7043-9F01-E9E0FA2CA488}" sibTransId="{4A37C4F1-79CC-B74E-AFC5-233843103B09}"/>
    <dgm:cxn modelId="{AFA745AB-1434-45EF-97A3-94BD7F24532F}" srcId="{17EABD48-BBDC-4B1F-BF2C-DDD865D130CE}" destId="{4DCAEC23-16F6-4496-BD0C-D50B02490AE3}" srcOrd="0" destOrd="0" parTransId="{8E1CF00C-5E57-4884-AD5D-D0B5354F63FA}" sibTransId="{01992F44-7889-4A75-A9ED-EAF7A18C2395}"/>
    <dgm:cxn modelId="{9EB0F2B4-DD66-4DDA-83D9-E9F3E1287614}" type="presOf" srcId="{17EABD48-BBDC-4B1F-BF2C-DDD865D130CE}" destId="{4F4ADF01-9064-4D06-9576-15C904CED3AA}" srcOrd="0" destOrd="0" presId="urn:microsoft.com/office/officeart/2005/8/layout/default"/>
    <dgm:cxn modelId="{C99FECD9-06B8-4164-9557-975247BCE8F6}" srcId="{17EABD48-BBDC-4B1F-BF2C-DDD865D130CE}" destId="{5FA90153-F52F-4624-998D-3C30A0FF78E8}" srcOrd="5" destOrd="0" parTransId="{0B4FBA79-F631-40B5-BACF-4598AFFAE40F}" sibTransId="{720F346F-0F41-4FED-AF6A-72E52EE04E57}"/>
    <dgm:cxn modelId="{92635FDC-D4D9-488B-ABDB-99941ED80B27}" srcId="{17EABD48-BBDC-4B1F-BF2C-DDD865D130CE}" destId="{511B3480-7025-43D5-9644-D7D5B9872BF0}" srcOrd="3" destOrd="0" parTransId="{74E8F96D-EF2A-4A95-B02F-4686E30AD6A2}" sibTransId="{A016CF99-CC4C-41EB-B717-7892182C5003}"/>
    <dgm:cxn modelId="{0DDD0ADD-3ABB-3B44-B5F4-812D1C59F242}" type="presOf" srcId="{D2B5C579-0398-CF46-9FB5-B53A7674A5A1}" destId="{59BD5FC0-0C26-654E-963C-69A11BC9B678}" srcOrd="0" destOrd="0" presId="urn:microsoft.com/office/officeart/2005/8/layout/default"/>
    <dgm:cxn modelId="{7B622EE3-5713-40B1-9EED-4B74BC0BAC9A}" type="presOf" srcId="{E8BDBAC2-D81E-4891-AFD0-D4C63D27D12F}" destId="{997FEB74-BA82-483B-89EE-88A448AA3E0A}" srcOrd="0" destOrd="0" presId="urn:microsoft.com/office/officeart/2005/8/layout/default"/>
    <dgm:cxn modelId="{619081F3-CBBC-48F8-9372-F45B03A4170E}" srcId="{17EABD48-BBDC-4B1F-BF2C-DDD865D130CE}" destId="{A308BC48-FA9F-465A-9325-05C66F634339}" srcOrd="7" destOrd="0" parTransId="{7EC59538-0DA4-4C77-81FA-5E8A1AEDAAA9}" sibTransId="{9BD509D6-6E96-45BA-80DE-CB2BF566C82C}"/>
    <dgm:cxn modelId="{74EA38FB-E186-48F1-925B-A2BC5C514CFD}" srcId="{17EABD48-BBDC-4B1F-BF2C-DDD865D130CE}" destId="{AD57C651-1E7F-418F-926F-EB175D2D3A9C}" srcOrd="2" destOrd="0" parTransId="{69F010AF-B47E-439F-A0BC-B07C084CDE11}" sibTransId="{598DF356-E7B3-457F-910B-D083FD5E14A7}"/>
    <dgm:cxn modelId="{F5529449-B3F9-4365-8F73-97440EFD508A}" type="presParOf" srcId="{4F4ADF01-9064-4D06-9576-15C904CED3AA}" destId="{362E5BE2-8A44-4F23-BE36-6C6984C3BAF0}" srcOrd="0" destOrd="0" presId="urn:microsoft.com/office/officeart/2005/8/layout/default"/>
    <dgm:cxn modelId="{44456068-0556-45C1-AE7B-17A62FE834EC}" type="presParOf" srcId="{4F4ADF01-9064-4D06-9576-15C904CED3AA}" destId="{67291E4E-DB5D-4C96-95FD-F68AF6909609}" srcOrd="1" destOrd="0" presId="urn:microsoft.com/office/officeart/2005/8/layout/default"/>
    <dgm:cxn modelId="{841119FE-1448-5E41-BFBB-EE0A383891CE}" type="presParOf" srcId="{4F4ADF01-9064-4D06-9576-15C904CED3AA}" destId="{59BD5FC0-0C26-654E-963C-69A11BC9B678}" srcOrd="2" destOrd="0" presId="urn:microsoft.com/office/officeart/2005/8/layout/default"/>
    <dgm:cxn modelId="{262093FB-FDCD-AC45-A4E6-1978B1846A20}" type="presParOf" srcId="{4F4ADF01-9064-4D06-9576-15C904CED3AA}" destId="{B11B0E72-46AE-7D45-A81E-6545143577A4}" srcOrd="3" destOrd="0" presId="urn:microsoft.com/office/officeart/2005/8/layout/default"/>
    <dgm:cxn modelId="{A3AD8908-1423-47DE-9752-1781A3247EED}" type="presParOf" srcId="{4F4ADF01-9064-4D06-9576-15C904CED3AA}" destId="{F59A6C9E-0F16-4F19-8D89-8B9097877811}" srcOrd="4" destOrd="0" presId="urn:microsoft.com/office/officeart/2005/8/layout/default"/>
    <dgm:cxn modelId="{52916BB7-88DF-49A1-9CB9-F1376F04D7FF}" type="presParOf" srcId="{4F4ADF01-9064-4D06-9576-15C904CED3AA}" destId="{8A89C0DF-BD17-4B05-BB5A-40E59DD6E4A7}" srcOrd="5" destOrd="0" presId="urn:microsoft.com/office/officeart/2005/8/layout/default"/>
    <dgm:cxn modelId="{1ED39F0D-D7DD-4340-9CB1-CBB51C9384A8}" type="presParOf" srcId="{4F4ADF01-9064-4D06-9576-15C904CED3AA}" destId="{BA2229C6-F75A-4BD7-87C0-661E61369494}" srcOrd="6" destOrd="0" presId="urn:microsoft.com/office/officeart/2005/8/layout/default"/>
    <dgm:cxn modelId="{E7F72B43-EE35-4023-A4FE-E6EC428552F6}" type="presParOf" srcId="{4F4ADF01-9064-4D06-9576-15C904CED3AA}" destId="{C82E7E0B-F693-4757-A0E2-CBA48D3126D8}" srcOrd="7" destOrd="0" presId="urn:microsoft.com/office/officeart/2005/8/layout/default"/>
    <dgm:cxn modelId="{AD0AC2BB-53AE-CD40-9916-943123A8B080}" type="presParOf" srcId="{4F4ADF01-9064-4D06-9576-15C904CED3AA}" destId="{5A63DB0E-2EE6-FE47-BD35-39BA87E46B71}" srcOrd="8" destOrd="0" presId="urn:microsoft.com/office/officeart/2005/8/layout/default"/>
    <dgm:cxn modelId="{2B673444-7B5B-024E-BC1B-3637067B9E49}" type="presParOf" srcId="{4F4ADF01-9064-4D06-9576-15C904CED3AA}" destId="{45B73128-08AD-0245-BAAD-15D73438CA51}" srcOrd="9" destOrd="0" presId="urn:microsoft.com/office/officeart/2005/8/layout/default"/>
    <dgm:cxn modelId="{2845C93A-1E18-47B7-B1B4-232E6419E20D}" type="presParOf" srcId="{4F4ADF01-9064-4D06-9576-15C904CED3AA}" destId="{426DB8BF-08A8-42AE-A03A-9B67D8D31455}" srcOrd="10" destOrd="0" presId="urn:microsoft.com/office/officeart/2005/8/layout/default"/>
    <dgm:cxn modelId="{56B18192-2A5D-494B-8B63-49C9DBC0FEB9}" type="presParOf" srcId="{4F4ADF01-9064-4D06-9576-15C904CED3AA}" destId="{CB275B5E-EA3F-42B5-B32E-4FE00524CF81}" srcOrd="11" destOrd="0" presId="urn:microsoft.com/office/officeart/2005/8/layout/default"/>
    <dgm:cxn modelId="{7BD47AAE-BD72-4633-928D-9BE50ECABE52}" type="presParOf" srcId="{4F4ADF01-9064-4D06-9576-15C904CED3AA}" destId="{7131AAD1-EF55-4FC8-9255-018BE67C881C}" srcOrd="12" destOrd="0" presId="urn:microsoft.com/office/officeart/2005/8/layout/default"/>
    <dgm:cxn modelId="{929E4AE1-4FC5-4C29-B7DB-6CCB16D9C952}" type="presParOf" srcId="{4F4ADF01-9064-4D06-9576-15C904CED3AA}" destId="{019D0300-2A21-42D6-9A65-E946F167854F}" srcOrd="13" destOrd="0" presId="urn:microsoft.com/office/officeart/2005/8/layout/default"/>
    <dgm:cxn modelId="{4601863D-75EF-49A0-BEDD-9CC9715AC065}" type="presParOf" srcId="{4F4ADF01-9064-4D06-9576-15C904CED3AA}" destId="{3AA3AA1B-5BE7-4171-8A1C-FDBE4A8BBEA7}" srcOrd="14" destOrd="0" presId="urn:microsoft.com/office/officeart/2005/8/layout/default"/>
    <dgm:cxn modelId="{1D436A6F-FA22-4473-9C14-3505978F35FC}" type="presParOf" srcId="{4F4ADF01-9064-4D06-9576-15C904CED3AA}" destId="{B663C860-2DD0-4E5A-9164-AEEB1E9EAB24}" srcOrd="15" destOrd="0" presId="urn:microsoft.com/office/officeart/2005/8/layout/default"/>
    <dgm:cxn modelId="{88387598-C3B6-4DD6-8DC7-C4B8F5AD79EE}" type="presParOf" srcId="{4F4ADF01-9064-4D06-9576-15C904CED3AA}" destId="{997FEB74-BA82-483B-89EE-88A448AA3E0A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FD13C7-7C94-4837-92FC-82F48975BAE5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F0F2068-1CDF-7B4E-932C-E33790D2D005}">
      <dgm:prSet/>
      <dgm:spPr/>
      <dgm:t>
        <a:bodyPr/>
        <a:lstStyle/>
        <a:p>
          <a:pPr marL="177800" indent="0" algn="ctr">
            <a:tabLst/>
          </a:pPr>
          <a:r>
            <a:rPr lang="en-US" dirty="0"/>
            <a:t>Peta Dasar</a:t>
          </a:r>
        </a:p>
      </dgm:t>
    </dgm:pt>
    <dgm:pt modelId="{44826E8D-BAB9-D744-A513-5FD9FF3B57E7}" type="parTrans" cxnId="{588F26FE-B9D4-6A41-8870-9049E9BCB384}">
      <dgm:prSet/>
      <dgm:spPr/>
      <dgm:t>
        <a:bodyPr/>
        <a:lstStyle/>
        <a:p>
          <a:endParaRPr lang="en-US"/>
        </a:p>
      </dgm:t>
    </dgm:pt>
    <dgm:pt modelId="{C77BD320-B9F2-5447-826A-8A75F17157E9}" type="sibTrans" cxnId="{588F26FE-B9D4-6A41-8870-9049E9BCB384}">
      <dgm:prSet/>
      <dgm:spPr/>
      <dgm:t>
        <a:bodyPr/>
        <a:lstStyle/>
        <a:p>
          <a:endParaRPr lang="en-US"/>
        </a:p>
      </dgm:t>
    </dgm:pt>
    <dgm:pt modelId="{707883C8-381D-0B40-8601-72C117D45406}">
      <dgm:prSet/>
      <dgm:spPr/>
      <dgm:t>
        <a:bodyPr/>
        <a:lstStyle/>
        <a:p>
          <a:pPr marL="114300" indent="0" algn="l"/>
          <a:r>
            <a:rPr lang="en-US" dirty="0" err="1"/>
            <a:t>Kontur</a:t>
          </a:r>
          <a:endParaRPr lang="en-US" dirty="0"/>
        </a:p>
      </dgm:t>
    </dgm:pt>
    <dgm:pt modelId="{BF864E8A-3626-AE40-847E-F2F08E9F53A0}" type="parTrans" cxnId="{35670E16-42CD-7A46-A14E-AB3D95FCC33D}">
      <dgm:prSet/>
      <dgm:spPr/>
      <dgm:t>
        <a:bodyPr/>
        <a:lstStyle/>
        <a:p>
          <a:endParaRPr lang="en-US"/>
        </a:p>
      </dgm:t>
    </dgm:pt>
    <dgm:pt modelId="{37CB714F-CF5B-4C41-9195-F0C3F58E2187}" type="sibTrans" cxnId="{35670E16-42CD-7A46-A14E-AB3D95FCC33D}">
      <dgm:prSet/>
      <dgm:spPr/>
      <dgm:t>
        <a:bodyPr/>
        <a:lstStyle/>
        <a:p>
          <a:endParaRPr lang="en-US"/>
        </a:p>
      </dgm:t>
    </dgm:pt>
    <dgm:pt modelId="{24B29A42-AEFE-204D-A162-F804FB4C4F39}">
      <dgm:prSet/>
      <dgm:spPr/>
      <dgm:t>
        <a:bodyPr/>
        <a:lstStyle/>
        <a:p>
          <a:pPr marL="114300" indent="0" algn="l"/>
          <a:r>
            <a:rPr lang="en-US" dirty="0"/>
            <a:t>Grid</a:t>
          </a:r>
        </a:p>
      </dgm:t>
    </dgm:pt>
    <dgm:pt modelId="{69A49E05-ABCA-3A49-8CEF-CE3C53F8E552}" type="parTrans" cxnId="{A24CC5B2-786D-2740-AFD6-C57930ED3D94}">
      <dgm:prSet/>
      <dgm:spPr/>
      <dgm:t>
        <a:bodyPr/>
        <a:lstStyle/>
        <a:p>
          <a:endParaRPr lang="en-US"/>
        </a:p>
      </dgm:t>
    </dgm:pt>
    <dgm:pt modelId="{F247AF29-6212-3B41-B9A0-C00DD140E4EF}" type="sibTrans" cxnId="{A24CC5B2-786D-2740-AFD6-C57930ED3D94}">
      <dgm:prSet/>
      <dgm:spPr/>
      <dgm:t>
        <a:bodyPr/>
        <a:lstStyle/>
        <a:p>
          <a:endParaRPr lang="en-US"/>
        </a:p>
      </dgm:t>
    </dgm:pt>
    <dgm:pt modelId="{BDE21AC2-ACE8-0F4E-A113-DA7FA8CF4AE5}">
      <dgm:prSet/>
      <dgm:spPr/>
      <dgm:t>
        <a:bodyPr/>
        <a:lstStyle/>
        <a:p>
          <a:pPr marL="114300" indent="0" algn="l"/>
          <a:r>
            <a:rPr lang="en-US" dirty="0" err="1"/>
            <a:t>Sekala</a:t>
          </a:r>
          <a:endParaRPr lang="en-US" dirty="0"/>
        </a:p>
      </dgm:t>
    </dgm:pt>
    <dgm:pt modelId="{72FF387C-FCBA-604D-A951-E897066CB161}" type="parTrans" cxnId="{425575F0-21BC-3F44-935C-A3E6B58B5600}">
      <dgm:prSet/>
      <dgm:spPr/>
      <dgm:t>
        <a:bodyPr/>
        <a:lstStyle/>
        <a:p>
          <a:endParaRPr lang="en-US"/>
        </a:p>
      </dgm:t>
    </dgm:pt>
    <dgm:pt modelId="{5390280A-F90F-9C47-B396-D5B2AB158ABD}" type="sibTrans" cxnId="{425575F0-21BC-3F44-935C-A3E6B58B5600}">
      <dgm:prSet/>
      <dgm:spPr/>
      <dgm:t>
        <a:bodyPr/>
        <a:lstStyle/>
        <a:p>
          <a:endParaRPr lang="en-US"/>
        </a:p>
      </dgm:t>
    </dgm:pt>
    <dgm:pt modelId="{BBAE4DBA-0DE0-6C4B-BF93-6C86FFFDC57A}">
      <dgm:prSet/>
      <dgm:spPr/>
      <dgm:t>
        <a:bodyPr/>
        <a:lstStyle/>
        <a:p>
          <a:pPr marL="114300" indent="0" algn="l"/>
          <a:r>
            <a:rPr lang="en-US" dirty="0" err="1"/>
            <a:t>Arah</a:t>
          </a:r>
          <a:r>
            <a:rPr lang="en-US" dirty="0"/>
            <a:t> </a:t>
          </a:r>
          <a:r>
            <a:rPr lang="en-US" dirty="0" err="1"/>
            <a:t>utara</a:t>
          </a:r>
          <a:endParaRPr lang="en-US" dirty="0"/>
        </a:p>
      </dgm:t>
    </dgm:pt>
    <dgm:pt modelId="{61E506E5-6A5F-DF4B-8141-FE823CA3766A}" type="parTrans" cxnId="{21786C48-455C-7048-8380-60D960A2628D}">
      <dgm:prSet/>
      <dgm:spPr/>
      <dgm:t>
        <a:bodyPr/>
        <a:lstStyle/>
        <a:p>
          <a:endParaRPr lang="en-US"/>
        </a:p>
      </dgm:t>
    </dgm:pt>
    <dgm:pt modelId="{61868C86-6B14-B14F-AAC7-15C98FBE9575}" type="sibTrans" cxnId="{21786C48-455C-7048-8380-60D960A2628D}">
      <dgm:prSet/>
      <dgm:spPr/>
      <dgm:t>
        <a:bodyPr/>
        <a:lstStyle/>
        <a:p>
          <a:endParaRPr lang="en-US"/>
        </a:p>
      </dgm:t>
    </dgm:pt>
    <dgm:pt modelId="{85C6494E-28D2-EF49-A5AA-AB9C91BAFF68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Peta </a:t>
          </a:r>
          <a:r>
            <a:rPr lang="en-US" dirty="0" err="1"/>
            <a:t>rawan</a:t>
          </a:r>
          <a:r>
            <a:rPr lang="en-US" dirty="0"/>
            <a:t> </a:t>
          </a:r>
          <a:r>
            <a:rPr lang="en-US" dirty="0" err="1"/>
            <a:t>bencana</a:t>
          </a:r>
          <a:endParaRPr lang="en-US" dirty="0"/>
        </a:p>
      </dgm:t>
    </dgm:pt>
    <dgm:pt modelId="{7C144F3C-20BF-9345-8804-EAF07A38F407}" type="parTrans" cxnId="{2676B9D5-D696-284D-8B1F-33ABD47D1B1D}">
      <dgm:prSet/>
      <dgm:spPr/>
      <dgm:t>
        <a:bodyPr/>
        <a:lstStyle/>
        <a:p>
          <a:endParaRPr lang="en-US"/>
        </a:p>
      </dgm:t>
    </dgm:pt>
    <dgm:pt modelId="{6DC4B5A7-CC46-F244-BE14-708F51C0BA98}" type="sibTrans" cxnId="{2676B9D5-D696-284D-8B1F-33ABD47D1B1D}">
      <dgm:prSet/>
      <dgm:spPr/>
      <dgm:t>
        <a:bodyPr/>
        <a:lstStyle/>
        <a:p>
          <a:endParaRPr lang="en-US"/>
        </a:p>
      </dgm:t>
    </dgm:pt>
    <dgm:pt modelId="{6530520D-1418-5F49-87B7-54A6651D3E77}">
      <dgm:prSet/>
      <dgm:spPr>
        <a:solidFill>
          <a:schemeClr val="accent4"/>
        </a:solidFill>
      </dgm:spPr>
      <dgm:t>
        <a:bodyPr/>
        <a:lstStyle/>
        <a:p>
          <a:r>
            <a:rPr lang="en-US" dirty="0"/>
            <a:t>Peta </a:t>
          </a:r>
          <a:r>
            <a:rPr lang="en-US" dirty="0" err="1"/>
            <a:t>geologi</a:t>
          </a:r>
          <a:endParaRPr lang="en-US" dirty="0"/>
        </a:p>
      </dgm:t>
    </dgm:pt>
    <dgm:pt modelId="{D097AF3E-D5DE-7341-A384-597F585A7542}" type="parTrans" cxnId="{78621922-7068-4449-AB84-75513952B29F}">
      <dgm:prSet/>
      <dgm:spPr/>
      <dgm:t>
        <a:bodyPr/>
        <a:lstStyle/>
        <a:p>
          <a:endParaRPr lang="en-US"/>
        </a:p>
      </dgm:t>
    </dgm:pt>
    <dgm:pt modelId="{E5BAABCD-1034-DE46-9BE5-30389B4D7F30}" type="sibTrans" cxnId="{78621922-7068-4449-AB84-75513952B29F}">
      <dgm:prSet/>
      <dgm:spPr/>
      <dgm:t>
        <a:bodyPr/>
        <a:lstStyle/>
        <a:p>
          <a:endParaRPr lang="en-US"/>
        </a:p>
      </dgm:t>
    </dgm:pt>
    <dgm:pt modelId="{8D32D701-9D83-6141-99B9-1B8A974B0299}">
      <dgm:prSet/>
      <dgm:spPr>
        <a:solidFill>
          <a:schemeClr val="accent3"/>
        </a:solidFill>
      </dgm:spPr>
      <dgm:t>
        <a:bodyPr/>
        <a:lstStyle/>
        <a:p>
          <a:r>
            <a:rPr lang="en-US" dirty="0"/>
            <a:t>Peta </a:t>
          </a:r>
          <a:r>
            <a:rPr lang="en-US" dirty="0" err="1"/>
            <a:t>sumber</a:t>
          </a:r>
          <a:r>
            <a:rPr lang="en-US" dirty="0"/>
            <a:t> material</a:t>
          </a:r>
        </a:p>
      </dgm:t>
    </dgm:pt>
    <dgm:pt modelId="{B6431901-9364-A84B-A383-418F147EE401}" type="parTrans" cxnId="{B449DC1C-2A62-374E-821E-D4DF817EB653}">
      <dgm:prSet/>
      <dgm:spPr/>
      <dgm:t>
        <a:bodyPr/>
        <a:lstStyle/>
        <a:p>
          <a:endParaRPr lang="en-US"/>
        </a:p>
      </dgm:t>
    </dgm:pt>
    <dgm:pt modelId="{EF76DB18-9950-0C43-A0CE-CB1332029740}" type="sibTrans" cxnId="{B449DC1C-2A62-374E-821E-D4DF817EB653}">
      <dgm:prSet/>
      <dgm:spPr/>
      <dgm:t>
        <a:bodyPr/>
        <a:lstStyle/>
        <a:p>
          <a:endParaRPr lang="en-US"/>
        </a:p>
      </dgm:t>
    </dgm:pt>
    <dgm:pt modelId="{3AC9C000-F4B1-8B46-89A1-F054F10E2C0C}">
      <dgm:prSet/>
      <dgm:spPr>
        <a:solidFill>
          <a:srgbClr val="945200"/>
        </a:solidFill>
      </dgm:spPr>
      <dgm:t>
        <a:bodyPr/>
        <a:lstStyle/>
        <a:p>
          <a:r>
            <a:rPr lang="en-US" dirty="0"/>
            <a:t>Peta tata </a:t>
          </a:r>
          <a:r>
            <a:rPr lang="en-US" dirty="0" err="1"/>
            <a:t>guna</a:t>
          </a:r>
          <a:r>
            <a:rPr lang="en-US" dirty="0"/>
            <a:t> </a:t>
          </a:r>
          <a:r>
            <a:rPr lang="en-US" dirty="0" err="1"/>
            <a:t>lahan</a:t>
          </a:r>
          <a:endParaRPr lang="en-US" dirty="0"/>
        </a:p>
      </dgm:t>
    </dgm:pt>
    <dgm:pt modelId="{2A9B0569-120A-1F49-B065-788505B3438A}" type="parTrans" cxnId="{0BA848D8-FB1C-354A-B05D-A901D66E055D}">
      <dgm:prSet/>
      <dgm:spPr/>
      <dgm:t>
        <a:bodyPr/>
        <a:lstStyle/>
        <a:p>
          <a:endParaRPr lang="en-US"/>
        </a:p>
      </dgm:t>
    </dgm:pt>
    <dgm:pt modelId="{D414453A-D513-E94A-8730-2D8EB1B9277D}" type="sibTrans" cxnId="{0BA848D8-FB1C-354A-B05D-A901D66E055D}">
      <dgm:prSet/>
      <dgm:spPr/>
      <dgm:t>
        <a:bodyPr/>
        <a:lstStyle/>
        <a:p>
          <a:endParaRPr lang="en-US"/>
        </a:p>
      </dgm:t>
    </dgm:pt>
    <dgm:pt modelId="{349C008A-DE4E-B643-8407-A6FB00AA4F8B}">
      <dgm:prSet/>
      <dgm:spPr>
        <a:solidFill>
          <a:srgbClr val="929000"/>
        </a:solidFill>
      </dgm:spPr>
      <dgm:t>
        <a:bodyPr/>
        <a:lstStyle/>
        <a:p>
          <a:r>
            <a:rPr lang="en-US" dirty="0"/>
            <a:t>Data dan </a:t>
          </a:r>
          <a:r>
            <a:rPr lang="en-US" dirty="0" err="1"/>
            <a:t>potensi</a:t>
          </a:r>
          <a:r>
            <a:rPr lang="en-US" dirty="0"/>
            <a:t> </a:t>
          </a:r>
          <a:r>
            <a:rPr lang="en-US" dirty="0" err="1"/>
            <a:t>pengembangan</a:t>
          </a:r>
          <a:r>
            <a:rPr lang="en-US" dirty="0"/>
            <a:t> </a:t>
          </a:r>
          <a:r>
            <a:rPr lang="en-US" dirty="0" err="1"/>
            <a:t>kawasan</a:t>
          </a:r>
          <a:endParaRPr lang="en-US" dirty="0"/>
        </a:p>
      </dgm:t>
    </dgm:pt>
    <dgm:pt modelId="{242F8B2F-C1D9-2143-8BE5-16175D120F81}" type="parTrans" cxnId="{86958782-D36E-A14B-99B0-D098A869821D}">
      <dgm:prSet/>
      <dgm:spPr/>
      <dgm:t>
        <a:bodyPr/>
        <a:lstStyle/>
        <a:p>
          <a:endParaRPr lang="en-US"/>
        </a:p>
      </dgm:t>
    </dgm:pt>
    <dgm:pt modelId="{3DEB7D12-E71F-664E-9663-9E1F17605479}" type="sibTrans" cxnId="{86958782-D36E-A14B-99B0-D098A869821D}">
      <dgm:prSet/>
      <dgm:spPr/>
      <dgm:t>
        <a:bodyPr/>
        <a:lstStyle/>
        <a:p>
          <a:endParaRPr lang="en-US"/>
        </a:p>
      </dgm:t>
    </dgm:pt>
    <dgm:pt modelId="{E27CBF80-D198-7848-8E83-8D1E4B174FDA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Data dan </a:t>
          </a:r>
          <a:r>
            <a:rPr lang="en-US" dirty="0" err="1"/>
            <a:t>proyeksi</a:t>
          </a:r>
          <a:r>
            <a:rPr lang="en-US" dirty="0"/>
            <a:t> </a:t>
          </a:r>
          <a:r>
            <a:rPr lang="en-US" dirty="0" err="1"/>
            <a:t>lalu</a:t>
          </a:r>
          <a:r>
            <a:rPr lang="en-US" dirty="0"/>
            <a:t> </a:t>
          </a:r>
          <a:r>
            <a:rPr lang="en-US" dirty="0" err="1"/>
            <a:t>lintas</a:t>
          </a:r>
          <a:endParaRPr lang="en-US" dirty="0"/>
        </a:p>
      </dgm:t>
    </dgm:pt>
    <dgm:pt modelId="{2D09C446-72CD-7746-A2EF-5C0699C78BEA}" type="parTrans" cxnId="{04624088-84AE-1D40-A2CC-47EF2C0CE095}">
      <dgm:prSet/>
      <dgm:spPr/>
      <dgm:t>
        <a:bodyPr/>
        <a:lstStyle/>
        <a:p>
          <a:endParaRPr lang="en-US"/>
        </a:p>
      </dgm:t>
    </dgm:pt>
    <dgm:pt modelId="{C33B9A5B-2922-8F4E-BA11-96DE828EAA32}" type="sibTrans" cxnId="{04624088-84AE-1D40-A2CC-47EF2C0CE095}">
      <dgm:prSet/>
      <dgm:spPr/>
      <dgm:t>
        <a:bodyPr/>
        <a:lstStyle/>
        <a:p>
          <a:endParaRPr lang="en-US"/>
        </a:p>
      </dgm:t>
    </dgm:pt>
    <dgm:pt modelId="{E4AB26C1-9B17-C24C-B2DA-17D339D3C2A7}">
      <dgm:prSet/>
      <dgm:spPr>
        <a:solidFill>
          <a:srgbClr val="7030A0"/>
        </a:solidFill>
      </dgm:spPr>
      <dgm:t>
        <a:bodyPr/>
        <a:lstStyle/>
        <a:p>
          <a:r>
            <a:rPr lang="en-US" dirty="0"/>
            <a:t>Data </a:t>
          </a:r>
          <a:r>
            <a:rPr lang="en-US" dirty="0" err="1"/>
            <a:t>curah</a:t>
          </a:r>
          <a:r>
            <a:rPr lang="en-US" dirty="0"/>
            <a:t> </a:t>
          </a:r>
          <a:r>
            <a:rPr lang="en-US" dirty="0" err="1"/>
            <a:t>hujan</a:t>
          </a:r>
          <a:r>
            <a:rPr lang="en-US" dirty="0"/>
            <a:t> dan </a:t>
          </a:r>
          <a:r>
            <a:rPr lang="en-US" dirty="0" err="1"/>
            <a:t>daerah</a:t>
          </a:r>
          <a:r>
            <a:rPr lang="en-US" dirty="0"/>
            <a:t> </a:t>
          </a:r>
          <a:r>
            <a:rPr lang="en-US" dirty="0" err="1"/>
            <a:t>aliran</a:t>
          </a:r>
          <a:r>
            <a:rPr lang="en-US" dirty="0"/>
            <a:t> </a:t>
          </a:r>
          <a:r>
            <a:rPr lang="en-US" dirty="0" err="1"/>
            <a:t>sungai</a:t>
          </a:r>
          <a:endParaRPr lang="en-US" dirty="0"/>
        </a:p>
      </dgm:t>
    </dgm:pt>
    <dgm:pt modelId="{A756982A-83D8-D24C-BB75-D174BE9FC078}" type="parTrans" cxnId="{9B334AD5-1A7E-4A47-9443-676C058E9ABB}">
      <dgm:prSet/>
      <dgm:spPr/>
      <dgm:t>
        <a:bodyPr/>
        <a:lstStyle/>
        <a:p>
          <a:endParaRPr lang="en-US"/>
        </a:p>
      </dgm:t>
    </dgm:pt>
    <dgm:pt modelId="{761683C2-7E96-F446-ADDC-94941951AD6E}" type="sibTrans" cxnId="{9B334AD5-1A7E-4A47-9443-676C058E9ABB}">
      <dgm:prSet/>
      <dgm:spPr/>
      <dgm:t>
        <a:bodyPr/>
        <a:lstStyle/>
        <a:p>
          <a:endParaRPr lang="en-US"/>
        </a:p>
      </dgm:t>
    </dgm:pt>
    <dgm:pt modelId="{667B00CC-0997-4276-AF9D-94D4209D727B}" type="pres">
      <dgm:prSet presAssocID="{39FD13C7-7C94-4837-92FC-82F48975BAE5}" presName="diagram" presStyleCnt="0">
        <dgm:presLayoutVars>
          <dgm:dir/>
          <dgm:resizeHandles val="exact"/>
        </dgm:presLayoutVars>
      </dgm:prSet>
      <dgm:spPr/>
    </dgm:pt>
    <dgm:pt modelId="{B27BCCDA-3E46-E640-B96B-E342DA889364}" type="pres">
      <dgm:prSet presAssocID="{DF0F2068-1CDF-7B4E-932C-E33790D2D005}" presName="node" presStyleLbl="node1" presStyleIdx="0" presStyleCnt="8">
        <dgm:presLayoutVars>
          <dgm:bulletEnabled val="1"/>
        </dgm:presLayoutVars>
      </dgm:prSet>
      <dgm:spPr/>
    </dgm:pt>
    <dgm:pt modelId="{617B2013-4B7B-8A40-A204-509159173F8A}" type="pres">
      <dgm:prSet presAssocID="{C77BD320-B9F2-5447-826A-8A75F17157E9}" presName="sibTrans" presStyleCnt="0"/>
      <dgm:spPr/>
    </dgm:pt>
    <dgm:pt modelId="{54B4DC7E-E739-E649-B716-FC1989086297}" type="pres">
      <dgm:prSet presAssocID="{85C6494E-28D2-EF49-A5AA-AB9C91BAFF68}" presName="node" presStyleLbl="node1" presStyleIdx="1" presStyleCnt="8">
        <dgm:presLayoutVars>
          <dgm:bulletEnabled val="1"/>
        </dgm:presLayoutVars>
      </dgm:prSet>
      <dgm:spPr/>
    </dgm:pt>
    <dgm:pt modelId="{F6456F81-FC4F-3A40-A4EB-6992F6EDFCD5}" type="pres">
      <dgm:prSet presAssocID="{6DC4B5A7-CC46-F244-BE14-708F51C0BA98}" presName="sibTrans" presStyleCnt="0"/>
      <dgm:spPr/>
    </dgm:pt>
    <dgm:pt modelId="{5A39CEB3-006C-3B4D-8A6F-385A311E0CE6}" type="pres">
      <dgm:prSet presAssocID="{6530520D-1418-5F49-87B7-54A6651D3E77}" presName="node" presStyleLbl="node1" presStyleIdx="2" presStyleCnt="8">
        <dgm:presLayoutVars>
          <dgm:bulletEnabled val="1"/>
        </dgm:presLayoutVars>
      </dgm:prSet>
      <dgm:spPr/>
    </dgm:pt>
    <dgm:pt modelId="{3D385642-B488-C349-B7A0-F91C7295C3C4}" type="pres">
      <dgm:prSet presAssocID="{E5BAABCD-1034-DE46-9BE5-30389B4D7F30}" presName="sibTrans" presStyleCnt="0"/>
      <dgm:spPr/>
    </dgm:pt>
    <dgm:pt modelId="{CF08759C-275E-5245-BAA6-187B90B75247}" type="pres">
      <dgm:prSet presAssocID="{8D32D701-9D83-6141-99B9-1B8A974B0299}" presName="node" presStyleLbl="node1" presStyleIdx="3" presStyleCnt="8">
        <dgm:presLayoutVars>
          <dgm:bulletEnabled val="1"/>
        </dgm:presLayoutVars>
      </dgm:prSet>
      <dgm:spPr/>
    </dgm:pt>
    <dgm:pt modelId="{0CA31518-9C81-B944-A445-23B45F5EB545}" type="pres">
      <dgm:prSet presAssocID="{EF76DB18-9950-0C43-A0CE-CB1332029740}" presName="sibTrans" presStyleCnt="0"/>
      <dgm:spPr/>
    </dgm:pt>
    <dgm:pt modelId="{3452A973-1A2E-8B46-9698-3727961E7324}" type="pres">
      <dgm:prSet presAssocID="{3AC9C000-F4B1-8B46-89A1-F054F10E2C0C}" presName="node" presStyleLbl="node1" presStyleIdx="4" presStyleCnt="8">
        <dgm:presLayoutVars>
          <dgm:bulletEnabled val="1"/>
        </dgm:presLayoutVars>
      </dgm:prSet>
      <dgm:spPr/>
    </dgm:pt>
    <dgm:pt modelId="{33CB047E-428A-B840-ACA1-BB290167F3DA}" type="pres">
      <dgm:prSet presAssocID="{D414453A-D513-E94A-8730-2D8EB1B9277D}" presName="sibTrans" presStyleCnt="0"/>
      <dgm:spPr/>
    </dgm:pt>
    <dgm:pt modelId="{B26D7768-63A0-F247-A197-824146529435}" type="pres">
      <dgm:prSet presAssocID="{349C008A-DE4E-B643-8407-A6FB00AA4F8B}" presName="node" presStyleLbl="node1" presStyleIdx="5" presStyleCnt="8">
        <dgm:presLayoutVars>
          <dgm:bulletEnabled val="1"/>
        </dgm:presLayoutVars>
      </dgm:prSet>
      <dgm:spPr/>
    </dgm:pt>
    <dgm:pt modelId="{1524C3A5-A5E0-FA42-AA29-87526CD79D10}" type="pres">
      <dgm:prSet presAssocID="{3DEB7D12-E71F-664E-9663-9E1F17605479}" presName="sibTrans" presStyleCnt="0"/>
      <dgm:spPr/>
    </dgm:pt>
    <dgm:pt modelId="{710EA806-7ECD-F344-969C-C14E41249707}" type="pres">
      <dgm:prSet presAssocID="{E27CBF80-D198-7848-8E83-8D1E4B174FDA}" presName="node" presStyleLbl="node1" presStyleIdx="6" presStyleCnt="8">
        <dgm:presLayoutVars>
          <dgm:bulletEnabled val="1"/>
        </dgm:presLayoutVars>
      </dgm:prSet>
      <dgm:spPr/>
    </dgm:pt>
    <dgm:pt modelId="{C7988C73-474B-C845-8411-425065F39224}" type="pres">
      <dgm:prSet presAssocID="{C33B9A5B-2922-8F4E-BA11-96DE828EAA32}" presName="sibTrans" presStyleCnt="0"/>
      <dgm:spPr/>
    </dgm:pt>
    <dgm:pt modelId="{38240C90-A383-7D41-9726-91B8135DDF46}" type="pres">
      <dgm:prSet presAssocID="{E4AB26C1-9B17-C24C-B2DA-17D339D3C2A7}" presName="node" presStyleLbl="node1" presStyleIdx="7" presStyleCnt="8">
        <dgm:presLayoutVars>
          <dgm:bulletEnabled val="1"/>
        </dgm:presLayoutVars>
      </dgm:prSet>
      <dgm:spPr/>
    </dgm:pt>
  </dgm:ptLst>
  <dgm:cxnLst>
    <dgm:cxn modelId="{03734D04-395F-0843-87D4-C3D4A5D82D70}" type="presOf" srcId="{707883C8-381D-0B40-8601-72C117D45406}" destId="{B27BCCDA-3E46-E640-B96B-E342DA889364}" srcOrd="0" destOrd="1" presId="urn:microsoft.com/office/officeart/2005/8/layout/default"/>
    <dgm:cxn modelId="{CFD7E104-EFAA-DD46-8C26-31104AEACE7D}" type="presOf" srcId="{24B29A42-AEFE-204D-A162-F804FB4C4F39}" destId="{B27BCCDA-3E46-E640-B96B-E342DA889364}" srcOrd="0" destOrd="2" presId="urn:microsoft.com/office/officeart/2005/8/layout/default"/>
    <dgm:cxn modelId="{35670E16-42CD-7A46-A14E-AB3D95FCC33D}" srcId="{DF0F2068-1CDF-7B4E-932C-E33790D2D005}" destId="{707883C8-381D-0B40-8601-72C117D45406}" srcOrd="0" destOrd="0" parTransId="{BF864E8A-3626-AE40-847E-F2F08E9F53A0}" sibTransId="{37CB714F-CF5B-4C41-9195-F0C3F58E2187}"/>
    <dgm:cxn modelId="{B449DC1C-2A62-374E-821E-D4DF817EB653}" srcId="{39FD13C7-7C94-4837-92FC-82F48975BAE5}" destId="{8D32D701-9D83-6141-99B9-1B8A974B0299}" srcOrd="3" destOrd="0" parTransId="{B6431901-9364-A84B-A383-418F147EE401}" sibTransId="{EF76DB18-9950-0C43-A0CE-CB1332029740}"/>
    <dgm:cxn modelId="{78621922-7068-4449-AB84-75513952B29F}" srcId="{39FD13C7-7C94-4837-92FC-82F48975BAE5}" destId="{6530520D-1418-5F49-87B7-54A6651D3E77}" srcOrd="2" destOrd="0" parTransId="{D097AF3E-D5DE-7341-A384-597F585A7542}" sibTransId="{E5BAABCD-1034-DE46-9BE5-30389B4D7F30}"/>
    <dgm:cxn modelId="{21786C48-455C-7048-8380-60D960A2628D}" srcId="{DF0F2068-1CDF-7B4E-932C-E33790D2D005}" destId="{BBAE4DBA-0DE0-6C4B-BF93-6C86FFFDC57A}" srcOrd="3" destOrd="0" parTransId="{61E506E5-6A5F-DF4B-8141-FE823CA3766A}" sibTransId="{61868C86-6B14-B14F-AAC7-15C98FBE9575}"/>
    <dgm:cxn modelId="{934B4F49-B778-694F-9E90-2BAE94A199DE}" type="presOf" srcId="{BBAE4DBA-0DE0-6C4B-BF93-6C86FFFDC57A}" destId="{B27BCCDA-3E46-E640-B96B-E342DA889364}" srcOrd="0" destOrd="4" presId="urn:microsoft.com/office/officeart/2005/8/layout/default"/>
    <dgm:cxn modelId="{5D7BAF4D-2816-6740-BBB8-838167F82CE7}" type="presOf" srcId="{8D32D701-9D83-6141-99B9-1B8A974B0299}" destId="{CF08759C-275E-5245-BAA6-187B90B75247}" srcOrd="0" destOrd="0" presId="urn:microsoft.com/office/officeart/2005/8/layout/default"/>
    <dgm:cxn modelId="{C9369852-0909-0840-910F-B4D84B19E7A4}" type="presOf" srcId="{85C6494E-28D2-EF49-A5AA-AB9C91BAFF68}" destId="{54B4DC7E-E739-E649-B716-FC1989086297}" srcOrd="0" destOrd="0" presId="urn:microsoft.com/office/officeart/2005/8/layout/default"/>
    <dgm:cxn modelId="{86958782-D36E-A14B-99B0-D098A869821D}" srcId="{39FD13C7-7C94-4837-92FC-82F48975BAE5}" destId="{349C008A-DE4E-B643-8407-A6FB00AA4F8B}" srcOrd="5" destOrd="0" parTransId="{242F8B2F-C1D9-2143-8BE5-16175D120F81}" sibTransId="{3DEB7D12-E71F-664E-9663-9E1F17605479}"/>
    <dgm:cxn modelId="{04624088-84AE-1D40-A2CC-47EF2C0CE095}" srcId="{39FD13C7-7C94-4837-92FC-82F48975BAE5}" destId="{E27CBF80-D198-7848-8E83-8D1E4B174FDA}" srcOrd="6" destOrd="0" parTransId="{2D09C446-72CD-7746-A2EF-5C0699C78BEA}" sibTransId="{C33B9A5B-2922-8F4E-BA11-96DE828EAA32}"/>
    <dgm:cxn modelId="{67A2B38C-0883-0145-91A9-EFAF6488C496}" type="presOf" srcId="{349C008A-DE4E-B643-8407-A6FB00AA4F8B}" destId="{B26D7768-63A0-F247-A197-824146529435}" srcOrd="0" destOrd="0" presId="urn:microsoft.com/office/officeart/2005/8/layout/default"/>
    <dgm:cxn modelId="{5877B496-7DC1-8E4C-86E7-C6AA7CC98434}" type="presOf" srcId="{E4AB26C1-9B17-C24C-B2DA-17D339D3C2A7}" destId="{38240C90-A383-7D41-9726-91B8135DDF46}" srcOrd="0" destOrd="0" presId="urn:microsoft.com/office/officeart/2005/8/layout/default"/>
    <dgm:cxn modelId="{F7C239A2-0033-CD44-B175-98B16658F677}" type="presOf" srcId="{BDE21AC2-ACE8-0F4E-A113-DA7FA8CF4AE5}" destId="{B27BCCDA-3E46-E640-B96B-E342DA889364}" srcOrd="0" destOrd="3" presId="urn:microsoft.com/office/officeart/2005/8/layout/default"/>
    <dgm:cxn modelId="{E156BBB0-5505-2F45-B82A-2721D9E90CD6}" type="presOf" srcId="{6530520D-1418-5F49-87B7-54A6651D3E77}" destId="{5A39CEB3-006C-3B4D-8A6F-385A311E0CE6}" srcOrd="0" destOrd="0" presId="urn:microsoft.com/office/officeart/2005/8/layout/default"/>
    <dgm:cxn modelId="{A24CC5B2-786D-2740-AFD6-C57930ED3D94}" srcId="{DF0F2068-1CDF-7B4E-932C-E33790D2D005}" destId="{24B29A42-AEFE-204D-A162-F804FB4C4F39}" srcOrd="1" destOrd="0" parTransId="{69A49E05-ABCA-3A49-8CEF-CE3C53F8E552}" sibTransId="{F247AF29-6212-3B41-B9A0-C00DD140E4EF}"/>
    <dgm:cxn modelId="{5C8597B3-7FCB-5D49-A8F4-3FF13EB66219}" type="presOf" srcId="{DF0F2068-1CDF-7B4E-932C-E33790D2D005}" destId="{B27BCCDA-3E46-E640-B96B-E342DA889364}" srcOrd="0" destOrd="0" presId="urn:microsoft.com/office/officeart/2005/8/layout/default"/>
    <dgm:cxn modelId="{7267BDC8-AC26-7347-9720-6CE7B432D99E}" type="presOf" srcId="{3AC9C000-F4B1-8B46-89A1-F054F10E2C0C}" destId="{3452A973-1A2E-8B46-9698-3727961E7324}" srcOrd="0" destOrd="0" presId="urn:microsoft.com/office/officeart/2005/8/layout/default"/>
    <dgm:cxn modelId="{9B334AD5-1A7E-4A47-9443-676C058E9ABB}" srcId="{39FD13C7-7C94-4837-92FC-82F48975BAE5}" destId="{E4AB26C1-9B17-C24C-B2DA-17D339D3C2A7}" srcOrd="7" destOrd="0" parTransId="{A756982A-83D8-D24C-BB75-D174BE9FC078}" sibTransId="{761683C2-7E96-F446-ADDC-94941951AD6E}"/>
    <dgm:cxn modelId="{2676B9D5-D696-284D-8B1F-33ABD47D1B1D}" srcId="{39FD13C7-7C94-4837-92FC-82F48975BAE5}" destId="{85C6494E-28D2-EF49-A5AA-AB9C91BAFF68}" srcOrd="1" destOrd="0" parTransId="{7C144F3C-20BF-9345-8804-EAF07A38F407}" sibTransId="{6DC4B5A7-CC46-F244-BE14-708F51C0BA98}"/>
    <dgm:cxn modelId="{0BA848D8-FB1C-354A-B05D-A901D66E055D}" srcId="{39FD13C7-7C94-4837-92FC-82F48975BAE5}" destId="{3AC9C000-F4B1-8B46-89A1-F054F10E2C0C}" srcOrd="4" destOrd="0" parTransId="{2A9B0569-120A-1F49-B065-788505B3438A}" sibTransId="{D414453A-D513-E94A-8730-2D8EB1B9277D}"/>
    <dgm:cxn modelId="{5EB6F6DF-1F90-3F48-BC2D-774C1156420A}" type="presOf" srcId="{E27CBF80-D198-7848-8E83-8D1E4B174FDA}" destId="{710EA806-7ECD-F344-969C-C14E41249707}" srcOrd="0" destOrd="0" presId="urn:microsoft.com/office/officeart/2005/8/layout/default"/>
    <dgm:cxn modelId="{425575F0-21BC-3F44-935C-A3E6B58B5600}" srcId="{DF0F2068-1CDF-7B4E-932C-E33790D2D005}" destId="{BDE21AC2-ACE8-0F4E-A113-DA7FA8CF4AE5}" srcOrd="2" destOrd="0" parTransId="{72FF387C-FCBA-604D-A951-E897066CB161}" sibTransId="{5390280A-F90F-9C47-B396-D5B2AB158ABD}"/>
    <dgm:cxn modelId="{CC0EADF7-7443-4052-A317-AA31AC35FB96}" type="presOf" srcId="{39FD13C7-7C94-4837-92FC-82F48975BAE5}" destId="{667B00CC-0997-4276-AF9D-94D4209D727B}" srcOrd="0" destOrd="0" presId="urn:microsoft.com/office/officeart/2005/8/layout/default"/>
    <dgm:cxn modelId="{588F26FE-B9D4-6A41-8870-9049E9BCB384}" srcId="{39FD13C7-7C94-4837-92FC-82F48975BAE5}" destId="{DF0F2068-1CDF-7B4E-932C-E33790D2D005}" srcOrd="0" destOrd="0" parTransId="{44826E8D-BAB9-D744-A513-5FD9FF3B57E7}" sibTransId="{C77BD320-B9F2-5447-826A-8A75F17157E9}"/>
    <dgm:cxn modelId="{68A151A5-5969-644C-AE98-799D97BCBA33}" type="presParOf" srcId="{667B00CC-0997-4276-AF9D-94D4209D727B}" destId="{B27BCCDA-3E46-E640-B96B-E342DA889364}" srcOrd="0" destOrd="0" presId="urn:microsoft.com/office/officeart/2005/8/layout/default"/>
    <dgm:cxn modelId="{1DD96C23-2091-F040-ACBF-B45DC5927313}" type="presParOf" srcId="{667B00CC-0997-4276-AF9D-94D4209D727B}" destId="{617B2013-4B7B-8A40-A204-509159173F8A}" srcOrd="1" destOrd="0" presId="urn:microsoft.com/office/officeart/2005/8/layout/default"/>
    <dgm:cxn modelId="{5ED3DB91-2034-7648-AC54-CE0D127CE047}" type="presParOf" srcId="{667B00CC-0997-4276-AF9D-94D4209D727B}" destId="{54B4DC7E-E739-E649-B716-FC1989086297}" srcOrd="2" destOrd="0" presId="urn:microsoft.com/office/officeart/2005/8/layout/default"/>
    <dgm:cxn modelId="{B8180347-E3E1-A944-9FC8-008576C5BFB5}" type="presParOf" srcId="{667B00CC-0997-4276-AF9D-94D4209D727B}" destId="{F6456F81-FC4F-3A40-A4EB-6992F6EDFCD5}" srcOrd="3" destOrd="0" presId="urn:microsoft.com/office/officeart/2005/8/layout/default"/>
    <dgm:cxn modelId="{BDDDD62B-D3D6-5147-8A2F-9C93898AB0E2}" type="presParOf" srcId="{667B00CC-0997-4276-AF9D-94D4209D727B}" destId="{5A39CEB3-006C-3B4D-8A6F-385A311E0CE6}" srcOrd="4" destOrd="0" presId="urn:microsoft.com/office/officeart/2005/8/layout/default"/>
    <dgm:cxn modelId="{3022E1F4-C575-4F4C-BC14-43942C2A8F08}" type="presParOf" srcId="{667B00CC-0997-4276-AF9D-94D4209D727B}" destId="{3D385642-B488-C349-B7A0-F91C7295C3C4}" srcOrd="5" destOrd="0" presId="urn:microsoft.com/office/officeart/2005/8/layout/default"/>
    <dgm:cxn modelId="{5F5AE82D-A4F5-4943-AD11-F5A04294FDCB}" type="presParOf" srcId="{667B00CC-0997-4276-AF9D-94D4209D727B}" destId="{CF08759C-275E-5245-BAA6-187B90B75247}" srcOrd="6" destOrd="0" presId="urn:microsoft.com/office/officeart/2005/8/layout/default"/>
    <dgm:cxn modelId="{BCF53DDB-0AD7-6B42-9687-861A302B6143}" type="presParOf" srcId="{667B00CC-0997-4276-AF9D-94D4209D727B}" destId="{0CA31518-9C81-B944-A445-23B45F5EB545}" srcOrd="7" destOrd="0" presId="urn:microsoft.com/office/officeart/2005/8/layout/default"/>
    <dgm:cxn modelId="{3CB4DB0E-7979-D447-8F02-0FD37F930DE1}" type="presParOf" srcId="{667B00CC-0997-4276-AF9D-94D4209D727B}" destId="{3452A973-1A2E-8B46-9698-3727961E7324}" srcOrd="8" destOrd="0" presId="urn:microsoft.com/office/officeart/2005/8/layout/default"/>
    <dgm:cxn modelId="{A925C789-5089-D14E-9F2F-EDC95DA3E5C4}" type="presParOf" srcId="{667B00CC-0997-4276-AF9D-94D4209D727B}" destId="{33CB047E-428A-B840-ACA1-BB290167F3DA}" srcOrd="9" destOrd="0" presId="urn:microsoft.com/office/officeart/2005/8/layout/default"/>
    <dgm:cxn modelId="{B5BC022A-56A7-B043-9A02-F40220061C93}" type="presParOf" srcId="{667B00CC-0997-4276-AF9D-94D4209D727B}" destId="{B26D7768-63A0-F247-A197-824146529435}" srcOrd="10" destOrd="0" presId="urn:microsoft.com/office/officeart/2005/8/layout/default"/>
    <dgm:cxn modelId="{0A0C5822-AABE-7D4D-8365-2D99949CEA4B}" type="presParOf" srcId="{667B00CC-0997-4276-AF9D-94D4209D727B}" destId="{1524C3A5-A5E0-FA42-AA29-87526CD79D10}" srcOrd="11" destOrd="0" presId="urn:microsoft.com/office/officeart/2005/8/layout/default"/>
    <dgm:cxn modelId="{9B2DD931-B3A0-3946-93D8-EF43ACA878F0}" type="presParOf" srcId="{667B00CC-0997-4276-AF9D-94D4209D727B}" destId="{710EA806-7ECD-F344-969C-C14E41249707}" srcOrd="12" destOrd="0" presId="urn:microsoft.com/office/officeart/2005/8/layout/default"/>
    <dgm:cxn modelId="{63126833-D541-204E-AA4F-21B9C5A45FEE}" type="presParOf" srcId="{667B00CC-0997-4276-AF9D-94D4209D727B}" destId="{C7988C73-474B-C845-8411-425065F39224}" srcOrd="13" destOrd="0" presId="urn:microsoft.com/office/officeart/2005/8/layout/default"/>
    <dgm:cxn modelId="{9BF673EB-1A30-6148-8DAC-AD2E98401387}" type="presParOf" srcId="{667B00CC-0997-4276-AF9D-94D4209D727B}" destId="{38240C90-A383-7D41-9726-91B8135DDF46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2E5BE2-8A44-4F23-BE36-6C6984C3BAF0}">
      <dsp:nvSpPr>
        <dsp:cNvPr id="0" name=""/>
        <dsp:cNvSpPr/>
      </dsp:nvSpPr>
      <dsp:spPr>
        <a:xfrm>
          <a:off x="254076" y="1561"/>
          <a:ext cx="2352700" cy="1411620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Fungsi</a:t>
          </a:r>
          <a:r>
            <a:rPr lang="en-US" sz="2200" kern="1200" dirty="0"/>
            <a:t> dan Status Jalan</a:t>
          </a:r>
        </a:p>
      </dsp:txBody>
      <dsp:txXfrm>
        <a:off x="254076" y="1561"/>
        <a:ext cx="2352700" cy="1411620"/>
      </dsp:txXfrm>
    </dsp:sp>
    <dsp:sp modelId="{59BD5FC0-0C26-654E-963C-69A11BC9B678}">
      <dsp:nvSpPr>
        <dsp:cNvPr id="0" name=""/>
        <dsp:cNvSpPr/>
      </dsp:nvSpPr>
      <dsp:spPr>
        <a:xfrm>
          <a:off x="2842046" y="1561"/>
          <a:ext cx="2352700" cy="1411620"/>
        </a:xfrm>
        <a:prstGeom prst="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Kendaraan</a:t>
          </a:r>
          <a:r>
            <a:rPr lang="en-US" sz="2200" kern="1200" dirty="0"/>
            <a:t> </a:t>
          </a:r>
          <a:r>
            <a:rPr lang="en-US" sz="2200" kern="1200" dirty="0" err="1"/>
            <a:t>rencana</a:t>
          </a:r>
          <a:endParaRPr lang="en-US" sz="2200" kern="1200" dirty="0"/>
        </a:p>
      </dsp:txBody>
      <dsp:txXfrm>
        <a:off x="2842046" y="1561"/>
        <a:ext cx="2352700" cy="1411620"/>
      </dsp:txXfrm>
    </dsp:sp>
    <dsp:sp modelId="{F59A6C9E-0F16-4F19-8D89-8B9097877811}">
      <dsp:nvSpPr>
        <dsp:cNvPr id="0" name=""/>
        <dsp:cNvSpPr/>
      </dsp:nvSpPr>
      <dsp:spPr>
        <a:xfrm>
          <a:off x="5430017" y="1561"/>
          <a:ext cx="2352700" cy="141162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Karakteristik</a:t>
          </a:r>
          <a:r>
            <a:rPr lang="en-US" sz="2200" kern="1200" dirty="0"/>
            <a:t> </a:t>
          </a:r>
          <a:r>
            <a:rPr lang="en-US" sz="2200" kern="1200" dirty="0" err="1"/>
            <a:t>pengemudi</a:t>
          </a:r>
          <a:endParaRPr lang="en-US" sz="2200" kern="1200" dirty="0"/>
        </a:p>
      </dsp:txBody>
      <dsp:txXfrm>
        <a:off x="5430017" y="1561"/>
        <a:ext cx="2352700" cy="1411620"/>
      </dsp:txXfrm>
    </dsp:sp>
    <dsp:sp modelId="{BA2229C6-F75A-4BD7-87C0-661E61369494}">
      <dsp:nvSpPr>
        <dsp:cNvPr id="0" name=""/>
        <dsp:cNvSpPr/>
      </dsp:nvSpPr>
      <dsp:spPr>
        <a:xfrm>
          <a:off x="8017987" y="1561"/>
          <a:ext cx="2352700" cy="14116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Volume </a:t>
          </a:r>
          <a:r>
            <a:rPr lang="en-US" sz="2200" kern="1200" dirty="0" err="1"/>
            <a:t>lalu</a:t>
          </a:r>
          <a:r>
            <a:rPr lang="en-US" sz="2200" kern="1200" dirty="0"/>
            <a:t> </a:t>
          </a:r>
          <a:r>
            <a:rPr lang="en-US" sz="2200" kern="1200" dirty="0" err="1"/>
            <a:t>lintas</a:t>
          </a:r>
          <a:r>
            <a:rPr lang="en-US" sz="2200" kern="1200" dirty="0"/>
            <a:t> dan </a:t>
          </a:r>
          <a:r>
            <a:rPr lang="en-US" sz="2200" kern="1200" dirty="0" err="1"/>
            <a:t>kapasitas</a:t>
          </a:r>
          <a:r>
            <a:rPr lang="en-US" sz="2200" kern="1200" dirty="0"/>
            <a:t> </a:t>
          </a:r>
          <a:r>
            <a:rPr lang="en-US" sz="2200" kern="1200" dirty="0" err="1"/>
            <a:t>jalan</a:t>
          </a:r>
          <a:endParaRPr lang="en-US" sz="2200" kern="1200" dirty="0"/>
        </a:p>
      </dsp:txBody>
      <dsp:txXfrm>
        <a:off x="8017987" y="1561"/>
        <a:ext cx="2352700" cy="1411620"/>
      </dsp:txXfrm>
    </dsp:sp>
    <dsp:sp modelId="{5A63DB0E-2EE6-FE47-BD35-39BA87E46B71}">
      <dsp:nvSpPr>
        <dsp:cNvPr id="0" name=""/>
        <dsp:cNvSpPr/>
      </dsp:nvSpPr>
      <dsp:spPr>
        <a:xfrm>
          <a:off x="1210048" y="1648451"/>
          <a:ext cx="2352700" cy="141162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Klasifikasi</a:t>
          </a:r>
          <a:r>
            <a:rPr lang="en-US" sz="2200" kern="1200" dirty="0"/>
            <a:t> Medan</a:t>
          </a:r>
        </a:p>
      </dsp:txBody>
      <dsp:txXfrm>
        <a:off x="1210048" y="1648451"/>
        <a:ext cx="2352700" cy="1411620"/>
      </dsp:txXfrm>
    </dsp:sp>
    <dsp:sp modelId="{426DB8BF-08A8-42AE-A03A-9B67D8D31455}">
      <dsp:nvSpPr>
        <dsp:cNvPr id="0" name=""/>
        <dsp:cNvSpPr/>
      </dsp:nvSpPr>
      <dsp:spPr>
        <a:xfrm>
          <a:off x="3908855" y="1634603"/>
          <a:ext cx="2352700" cy="141162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Kecepatan</a:t>
          </a:r>
          <a:r>
            <a:rPr lang="en-US" sz="2200" kern="1200" dirty="0"/>
            <a:t> </a:t>
          </a:r>
          <a:r>
            <a:rPr lang="en-US" sz="2200" kern="1200" dirty="0" err="1"/>
            <a:t>rencana</a:t>
          </a:r>
          <a:endParaRPr lang="en-US" sz="2200" kern="1200" dirty="0"/>
        </a:p>
      </dsp:txBody>
      <dsp:txXfrm>
        <a:off x="3908855" y="1634603"/>
        <a:ext cx="2352700" cy="1411620"/>
      </dsp:txXfrm>
    </dsp:sp>
    <dsp:sp modelId="{7131AAD1-EF55-4FC8-9255-018BE67C881C}">
      <dsp:nvSpPr>
        <dsp:cNvPr id="0" name=""/>
        <dsp:cNvSpPr/>
      </dsp:nvSpPr>
      <dsp:spPr>
        <a:xfrm>
          <a:off x="6690782" y="1606893"/>
          <a:ext cx="2352700" cy="141162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Aspek ekonomi dan finansial</a:t>
          </a:r>
        </a:p>
      </dsp:txBody>
      <dsp:txXfrm>
        <a:off x="6690782" y="1606893"/>
        <a:ext cx="2352700" cy="1411620"/>
      </dsp:txXfrm>
    </dsp:sp>
    <dsp:sp modelId="{3AA3AA1B-5BE7-4171-8A1C-FDBE4A8BBEA7}">
      <dsp:nvSpPr>
        <dsp:cNvPr id="0" name=""/>
        <dsp:cNvSpPr/>
      </dsp:nvSpPr>
      <dsp:spPr>
        <a:xfrm>
          <a:off x="2628586" y="3255341"/>
          <a:ext cx="2352700" cy="1411620"/>
        </a:xfrm>
        <a:prstGeom prst="rect">
          <a:avLst/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Keselamatan</a:t>
          </a:r>
          <a:r>
            <a:rPr lang="en-US" sz="2200" kern="1200" dirty="0"/>
            <a:t> </a:t>
          </a:r>
          <a:r>
            <a:rPr lang="en-US" sz="2200" kern="1200" dirty="0" err="1"/>
            <a:t>jalan</a:t>
          </a:r>
          <a:endParaRPr lang="en-US" sz="2200" kern="1200" dirty="0"/>
        </a:p>
      </dsp:txBody>
      <dsp:txXfrm>
        <a:off x="2628586" y="3255341"/>
        <a:ext cx="2352700" cy="1411620"/>
      </dsp:txXfrm>
    </dsp:sp>
    <dsp:sp modelId="{997FEB74-BA82-483B-89EE-88A448AA3E0A}">
      <dsp:nvSpPr>
        <dsp:cNvPr id="0" name=""/>
        <dsp:cNvSpPr/>
      </dsp:nvSpPr>
      <dsp:spPr>
        <a:xfrm>
          <a:off x="5312382" y="3267632"/>
          <a:ext cx="2352700" cy="1411620"/>
        </a:xfrm>
        <a:prstGeom prst="rect">
          <a:avLst/>
        </a:prstGeom>
        <a:solidFill>
          <a:srgbClr val="9452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Aspek</a:t>
          </a:r>
          <a:r>
            <a:rPr lang="en-US" sz="2200" kern="1200" dirty="0"/>
            <a:t> </a:t>
          </a:r>
          <a:r>
            <a:rPr lang="en-US" sz="2200" kern="1200" dirty="0" err="1"/>
            <a:t>lingkungan</a:t>
          </a:r>
          <a:r>
            <a:rPr lang="en-US" sz="2200" kern="1200" dirty="0"/>
            <a:t> dan </a:t>
          </a:r>
          <a:r>
            <a:rPr lang="en-US" sz="2200" kern="1200" dirty="0" err="1"/>
            <a:t>sosial</a:t>
          </a:r>
          <a:endParaRPr lang="en-US" sz="2200" kern="1200" dirty="0"/>
        </a:p>
      </dsp:txBody>
      <dsp:txXfrm>
        <a:off x="5312382" y="3267632"/>
        <a:ext cx="2352700" cy="1411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BCCDA-3E46-E640-B96B-E342DA889364}">
      <dsp:nvSpPr>
        <dsp:cNvPr id="0" name=""/>
        <dsp:cNvSpPr/>
      </dsp:nvSpPr>
      <dsp:spPr>
        <a:xfrm>
          <a:off x="3112" y="749134"/>
          <a:ext cx="2469427" cy="14816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17780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US" sz="1900" kern="1200" dirty="0"/>
            <a:t>Peta Dasar</a:t>
          </a:r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Kontur</a:t>
          </a:r>
          <a:endParaRPr lang="en-US" sz="1500" kern="1200" dirty="0"/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Grid</a:t>
          </a:r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Sekala</a:t>
          </a:r>
          <a:endParaRPr lang="en-US" sz="1500" kern="1200" dirty="0"/>
        </a:p>
        <a:p>
          <a:pPr marL="114300" lvl="1" indent="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/>
            <a:t>Arah</a:t>
          </a:r>
          <a:r>
            <a:rPr lang="en-US" sz="1500" kern="1200" dirty="0"/>
            <a:t> </a:t>
          </a:r>
          <a:r>
            <a:rPr lang="en-US" sz="1500" kern="1200" dirty="0" err="1"/>
            <a:t>utara</a:t>
          </a:r>
          <a:endParaRPr lang="en-US" sz="1500" kern="1200" dirty="0"/>
        </a:p>
      </dsp:txBody>
      <dsp:txXfrm>
        <a:off x="3112" y="749134"/>
        <a:ext cx="2469427" cy="1481656"/>
      </dsp:txXfrm>
    </dsp:sp>
    <dsp:sp modelId="{54B4DC7E-E739-E649-B716-FC1989086297}">
      <dsp:nvSpPr>
        <dsp:cNvPr id="0" name=""/>
        <dsp:cNvSpPr/>
      </dsp:nvSpPr>
      <dsp:spPr>
        <a:xfrm>
          <a:off x="2719483" y="749134"/>
          <a:ext cx="2469427" cy="1481656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Peta </a:t>
          </a:r>
          <a:r>
            <a:rPr lang="en-US" sz="1900" kern="1200" dirty="0" err="1"/>
            <a:t>rawan</a:t>
          </a:r>
          <a:r>
            <a:rPr lang="en-US" sz="1900" kern="1200" dirty="0"/>
            <a:t> </a:t>
          </a:r>
          <a:r>
            <a:rPr lang="en-US" sz="1900" kern="1200" dirty="0" err="1"/>
            <a:t>bencana</a:t>
          </a:r>
          <a:endParaRPr lang="en-US" sz="1900" kern="1200" dirty="0"/>
        </a:p>
      </dsp:txBody>
      <dsp:txXfrm>
        <a:off x="2719483" y="749134"/>
        <a:ext cx="2469427" cy="1481656"/>
      </dsp:txXfrm>
    </dsp:sp>
    <dsp:sp modelId="{5A39CEB3-006C-3B4D-8A6F-385A311E0CE6}">
      <dsp:nvSpPr>
        <dsp:cNvPr id="0" name=""/>
        <dsp:cNvSpPr/>
      </dsp:nvSpPr>
      <dsp:spPr>
        <a:xfrm>
          <a:off x="5435853" y="749134"/>
          <a:ext cx="2469427" cy="1481656"/>
        </a:xfrm>
        <a:prstGeom prst="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Peta </a:t>
          </a:r>
          <a:r>
            <a:rPr lang="en-US" sz="1900" kern="1200" dirty="0" err="1"/>
            <a:t>geologi</a:t>
          </a:r>
          <a:endParaRPr lang="en-US" sz="1900" kern="1200" dirty="0"/>
        </a:p>
      </dsp:txBody>
      <dsp:txXfrm>
        <a:off x="5435853" y="749134"/>
        <a:ext cx="2469427" cy="1481656"/>
      </dsp:txXfrm>
    </dsp:sp>
    <dsp:sp modelId="{CF08759C-275E-5245-BAA6-187B90B75247}">
      <dsp:nvSpPr>
        <dsp:cNvPr id="0" name=""/>
        <dsp:cNvSpPr/>
      </dsp:nvSpPr>
      <dsp:spPr>
        <a:xfrm>
          <a:off x="8152223" y="749134"/>
          <a:ext cx="2469427" cy="1481656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Peta </a:t>
          </a:r>
          <a:r>
            <a:rPr lang="en-US" sz="1900" kern="1200" dirty="0" err="1"/>
            <a:t>sumber</a:t>
          </a:r>
          <a:r>
            <a:rPr lang="en-US" sz="1900" kern="1200" dirty="0"/>
            <a:t> material</a:t>
          </a:r>
        </a:p>
      </dsp:txBody>
      <dsp:txXfrm>
        <a:off x="8152223" y="749134"/>
        <a:ext cx="2469427" cy="1481656"/>
      </dsp:txXfrm>
    </dsp:sp>
    <dsp:sp modelId="{3452A973-1A2E-8B46-9698-3727961E7324}">
      <dsp:nvSpPr>
        <dsp:cNvPr id="0" name=""/>
        <dsp:cNvSpPr/>
      </dsp:nvSpPr>
      <dsp:spPr>
        <a:xfrm>
          <a:off x="3112" y="2477733"/>
          <a:ext cx="2469427" cy="1481656"/>
        </a:xfrm>
        <a:prstGeom prst="rect">
          <a:avLst/>
        </a:prstGeom>
        <a:solidFill>
          <a:srgbClr val="9452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Peta tata </a:t>
          </a:r>
          <a:r>
            <a:rPr lang="en-US" sz="1900" kern="1200" dirty="0" err="1"/>
            <a:t>guna</a:t>
          </a:r>
          <a:r>
            <a:rPr lang="en-US" sz="1900" kern="1200" dirty="0"/>
            <a:t> </a:t>
          </a:r>
          <a:r>
            <a:rPr lang="en-US" sz="1900" kern="1200" dirty="0" err="1"/>
            <a:t>lahan</a:t>
          </a:r>
          <a:endParaRPr lang="en-US" sz="1900" kern="1200" dirty="0"/>
        </a:p>
      </dsp:txBody>
      <dsp:txXfrm>
        <a:off x="3112" y="2477733"/>
        <a:ext cx="2469427" cy="1481656"/>
      </dsp:txXfrm>
    </dsp:sp>
    <dsp:sp modelId="{B26D7768-63A0-F247-A197-824146529435}">
      <dsp:nvSpPr>
        <dsp:cNvPr id="0" name=""/>
        <dsp:cNvSpPr/>
      </dsp:nvSpPr>
      <dsp:spPr>
        <a:xfrm>
          <a:off x="2719483" y="2477733"/>
          <a:ext cx="2469427" cy="1481656"/>
        </a:xfrm>
        <a:prstGeom prst="rect">
          <a:avLst/>
        </a:prstGeom>
        <a:solidFill>
          <a:srgbClr val="929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 dan </a:t>
          </a:r>
          <a:r>
            <a:rPr lang="en-US" sz="1900" kern="1200" dirty="0" err="1"/>
            <a:t>potensi</a:t>
          </a:r>
          <a:r>
            <a:rPr lang="en-US" sz="1900" kern="1200" dirty="0"/>
            <a:t> </a:t>
          </a:r>
          <a:r>
            <a:rPr lang="en-US" sz="1900" kern="1200" dirty="0" err="1"/>
            <a:t>pengembangan</a:t>
          </a:r>
          <a:r>
            <a:rPr lang="en-US" sz="1900" kern="1200" dirty="0"/>
            <a:t> </a:t>
          </a:r>
          <a:r>
            <a:rPr lang="en-US" sz="1900" kern="1200" dirty="0" err="1"/>
            <a:t>kawasan</a:t>
          </a:r>
          <a:endParaRPr lang="en-US" sz="1900" kern="1200" dirty="0"/>
        </a:p>
      </dsp:txBody>
      <dsp:txXfrm>
        <a:off x="2719483" y="2477733"/>
        <a:ext cx="2469427" cy="1481656"/>
      </dsp:txXfrm>
    </dsp:sp>
    <dsp:sp modelId="{710EA806-7ECD-F344-969C-C14E41249707}">
      <dsp:nvSpPr>
        <dsp:cNvPr id="0" name=""/>
        <dsp:cNvSpPr/>
      </dsp:nvSpPr>
      <dsp:spPr>
        <a:xfrm>
          <a:off x="5435853" y="2477733"/>
          <a:ext cx="2469427" cy="1481656"/>
        </a:xfrm>
        <a:prstGeom prst="rect">
          <a:avLst/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 dan </a:t>
          </a:r>
          <a:r>
            <a:rPr lang="en-US" sz="1900" kern="1200" dirty="0" err="1"/>
            <a:t>proyeksi</a:t>
          </a:r>
          <a:r>
            <a:rPr lang="en-US" sz="1900" kern="1200" dirty="0"/>
            <a:t> </a:t>
          </a:r>
          <a:r>
            <a:rPr lang="en-US" sz="1900" kern="1200" dirty="0" err="1"/>
            <a:t>lalu</a:t>
          </a:r>
          <a:r>
            <a:rPr lang="en-US" sz="1900" kern="1200" dirty="0"/>
            <a:t> </a:t>
          </a:r>
          <a:r>
            <a:rPr lang="en-US" sz="1900" kern="1200" dirty="0" err="1"/>
            <a:t>lintas</a:t>
          </a:r>
          <a:endParaRPr lang="en-US" sz="1900" kern="1200" dirty="0"/>
        </a:p>
      </dsp:txBody>
      <dsp:txXfrm>
        <a:off x="5435853" y="2477733"/>
        <a:ext cx="2469427" cy="1481656"/>
      </dsp:txXfrm>
    </dsp:sp>
    <dsp:sp modelId="{38240C90-A383-7D41-9726-91B8135DDF46}">
      <dsp:nvSpPr>
        <dsp:cNvPr id="0" name=""/>
        <dsp:cNvSpPr/>
      </dsp:nvSpPr>
      <dsp:spPr>
        <a:xfrm>
          <a:off x="8152223" y="2477733"/>
          <a:ext cx="2469427" cy="1481656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Data </a:t>
          </a:r>
          <a:r>
            <a:rPr lang="en-US" sz="1900" kern="1200" dirty="0" err="1"/>
            <a:t>curah</a:t>
          </a:r>
          <a:r>
            <a:rPr lang="en-US" sz="1900" kern="1200" dirty="0"/>
            <a:t> </a:t>
          </a:r>
          <a:r>
            <a:rPr lang="en-US" sz="1900" kern="1200" dirty="0" err="1"/>
            <a:t>hujan</a:t>
          </a:r>
          <a:r>
            <a:rPr lang="en-US" sz="1900" kern="1200" dirty="0"/>
            <a:t> dan </a:t>
          </a:r>
          <a:r>
            <a:rPr lang="en-US" sz="1900" kern="1200" dirty="0" err="1"/>
            <a:t>daerah</a:t>
          </a:r>
          <a:r>
            <a:rPr lang="en-US" sz="1900" kern="1200" dirty="0"/>
            <a:t> </a:t>
          </a:r>
          <a:r>
            <a:rPr lang="en-US" sz="1900" kern="1200" dirty="0" err="1"/>
            <a:t>aliran</a:t>
          </a:r>
          <a:r>
            <a:rPr lang="en-US" sz="1900" kern="1200" dirty="0"/>
            <a:t> </a:t>
          </a:r>
          <a:r>
            <a:rPr lang="en-US" sz="1900" kern="1200" dirty="0" err="1"/>
            <a:t>sungai</a:t>
          </a:r>
          <a:endParaRPr lang="en-US" sz="1900" kern="1200" dirty="0"/>
        </a:p>
      </dsp:txBody>
      <dsp:txXfrm>
        <a:off x="8152223" y="2477733"/>
        <a:ext cx="2469427" cy="1481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92DD-DEAD-2346-AE56-17D265939FBA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5E1CB-0DE7-1447-9866-2997086C0C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805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	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683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05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19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refefensi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di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juga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di </a:t>
            </a:r>
            <a:r>
              <a:rPr lang="en-US" dirty="0" err="1"/>
              <a:t>banyak</a:t>
            </a:r>
            <a:r>
              <a:rPr lang="en-US" dirty="0"/>
              <a:t> negara, </a:t>
            </a:r>
            <a:r>
              <a:rPr lang="en-US" dirty="0" err="1"/>
              <a:t>seperti</a:t>
            </a:r>
            <a:r>
              <a:rPr lang="en-US" dirty="0"/>
              <a:t> Australia, negara-negara </a:t>
            </a:r>
            <a:r>
              <a:rPr lang="en-US" dirty="0" err="1"/>
              <a:t>Eropa</a:t>
            </a:r>
            <a:r>
              <a:rPr lang="en-US" dirty="0"/>
              <a:t> Barat, </a:t>
            </a:r>
            <a:r>
              <a:rPr lang="en-US" dirty="0" err="1"/>
              <a:t>Jepang</a:t>
            </a:r>
            <a:r>
              <a:rPr lang="en-US" dirty="0"/>
              <a:t>, dan Korea.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27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Ada 4 item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kelulusan</a:t>
            </a:r>
            <a:r>
              <a:rPr lang="en-US" dirty="0"/>
              <a:t>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…</a:t>
            </a:r>
          </a:p>
          <a:p>
            <a:r>
              <a:rPr lang="en-US" dirty="0"/>
              <a:t>Tutorial dan </a:t>
            </a:r>
            <a:r>
              <a:rPr lang="en-US" dirty="0" err="1"/>
              <a:t>bimbingan</a:t>
            </a:r>
            <a:r>
              <a:rPr lang="en-US" dirty="0"/>
              <a:t> </a:t>
            </a:r>
            <a:r>
              <a:rPr lang="en-US" dirty="0" err="1"/>
              <a:t>asisten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pelaksanaan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.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Saudara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berkelompok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utuh</a:t>
            </a:r>
            <a:r>
              <a:rPr lang="en-US" dirty="0"/>
              <a:t>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peta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rancangan</a:t>
            </a:r>
            <a:r>
              <a:rPr lang="en-US" dirty="0"/>
              <a:t> </a:t>
            </a:r>
            <a:r>
              <a:rPr lang="en-US" dirty="0" err="1"/>
              <a:t>lengkap</a:t>
            </a:r>
            <a:r>
              <a:rPr lang="en-US" dirty="0"/>
              <a:t>.</a:t>
            </a:r>
          </a:p>
          <a:p>
            <a:r>
              <a:rPr lang="en-US" dirty="0"/>
              <a:t>Di </a:t>
            </a:r>
            <a:r>
              <a:rPr lang="en-US" dirty="0" err="1"/>
              <a:t>pasaran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software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.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SENGAJA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manual agar </a:t>
            </a:r>
            <a:r>
              <a:rPr lang="en-US" dirty="0" err="1"/>
              <a:t>Saudara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menguasai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Software </a:t>
            </a:r>
            <a:r>
              <a:rPr lang="en-US" dirty="0" err="1"/>
              <a:t>hanyalah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dan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penguasaan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yang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penggunaan</a:t>
            </a:r>
            <a:r>
              <a:rPr lang="en-US" dirty="0"/>
              <a:t> software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maksimal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7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pada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dirty="0" err="1"/>
              <a:t>bagian-bagiannya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dan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lalu-lintas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49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dan </a:t>
            </a:r>
            <a:r>
              <a:rPr lang="en-US" dirty="0" err="1"/>
              <a:t>pembangunan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fokus</a:t>
            </a:r>
            <a:r>
              <a:rPr lang="en-US" dirty="0"/>
              <a:t> pada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dimensi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jalan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yang </a:t>
            </a:r>
            <a:r>
              <a:rPr lang="en-US" dirty="0" err="1"/>
              <a:t>bagian-bagiannya</a:t>
            </a:r>
            <a:r>
              <a:rPr lang="en-US" dirty="0"/>
              <a:t> </a:t>
            </a:r>
            <a:r>
              <a:rPr lang="en-US" dirty="0" err="1"/>
              <a:t>dirancang</a:t>
            </a:r>
            <a:r>
              <a:rPr lang="en-US" dirty="0"/>
              <a:t> </a:t>
            </a:r>
            <a:r>
              <a:rPr lang="en-US" dirty="0" err="1"/>
              <a:t>menyesuaikan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medan</a:t>
            </a:r>
            <a:r>
              <a:rPr lang="en-US" dirty="0"/>
              <a:t> dan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lalu-lintas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503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53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938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90048B-1FDC-9D4A-BC4F-62C05BE160B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929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0EE07-8636-CDBE-B661-380B9B2F1D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95ACB-965C-6B8E-5B0C-26D5876CE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77D477-659A-03E6-994E-34BFE4DC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4C3D2-19B4-210A-7C88-CE9697461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DA8808-05BB-BAF3-2B5E-DB238B596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5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DDC77-57ED-C68F-A47A-97165B869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C3F616-4F22-A42A-221B-80885E6AA2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BA9B2-FEED-6EA8-CD08-E354E4C2B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D5F37-806D-8C8D-73CB-248F98DD3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438133-4404-983A-E746-AB154DBC3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1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9050C-B5F9-0BF9-E60E-5E4A04B6E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8DDF0F-4FA7-D333-9FE2-588E4C3BC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BEA7F-E633-763F-8B06-2A0A0BA48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F997C-378D-D2FA-4F32-C0CACD2A8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432AA-A6B2-1097-0BDA-93D9C457F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51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818F1-1BAD-0F74-A733-656CB6A91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CFCE5C-ACE9-F8F5-9069-5AAD1A02A6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DD0A8B-73C3-C6EF-CF9F-EBCD99A96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49ABAD-8F02-8633-055A-3485878D3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84668-7FB6-B8D0-2086-0435C9CBA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A8010C-00BD-24E2-C591-2791FB710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22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CD9D-5B13-FB1E-E05A-509538B2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8C9AB-C190-DE8A-3779-EF4E6F0A9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EFBD3-0313-9DA9-3B26-18D1D56F9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A3C9A-EF1A-E0CF-A942-C1C68F19FF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F23951-E5BB-167A-3DEF-B33F1D933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3B622D-E689-5D72-CBFA-E419CC36B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817162-876C-9B2C-1E52-E6CE193EF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E9D35CC-E268-3057-2720-8843BAA56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4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DDC4E-0ADC-42B4-BEF8-8423CA33F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5AACF8B-71A8-4600-DC1D-37B49E491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AF57F9-DC89-BAED-2B8C-558ECC89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3C68E6-33EA-4AB0-7058-BDA08582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68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18227-F7D9-84CE-CDF2-F098DC33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EAEB2-21CD-156E-6B5C-9521BB5FE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1B3A7-7995-8BB1-BCCF-B9796C13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78CE1-15C8-65D4-46C2-72249B93F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29EDA7-CBE4-A16A-B443-31417898E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AEE05-1380-B328-61CA-F0CFCB82B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BAD154-585C-847E-8A30-6A8BC7F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D530CF-FEC4-30CE-B045-1E7F88321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B8CE6-952B-19C2-D1EB-20B98750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273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2FB62-D005-9B08-E3A9-0F82E4422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1DB890A-77D2-F3FA-4C08-6B9576C90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F46D5-FA7D-110B-46D2-09393014C0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5BC14-2189-61C3-D8BA-97EC2E2D5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4141FB-5B09-2F02-F0F1-EEF26C26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CB12CB-DB94-2913-B903-F1B72FCF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97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17661-1544-F5F2-63C0-BC346CF04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730AC-9AD5-6F8B-92C3-A29F03553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6C5EB9-8B0D-A940-CDFD-09C08DC6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8756C5-47CD-7E6D-1A5C-7176113B2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7BEAB-D7BA-BC15-906D-8C2243AB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13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91498F-373E-9E91-51DF-B10194729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FAB674-EF29-5645-ED44-F04EA524CE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A6B850-174F-8108-C61A-9215040F6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FA0CC8-D3F8-040B-CA5C-CF6099FC3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7C4EE4-51AB-A435-3CF1-EE19E96021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43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Cover">
    <p:bg>
      <p:bgPr>
        <a:blipFill dpi="0" rotWithShape="1">
          <a:blip r:embed="rId2" cstate="email">
            <a:alphaModFix amt="3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14432" y="4593962"/>
            <a:ext cx="7636492" cy="929090"/>
          </a:xfrm>
          <a:noFill/>
          <a:ln>
            <a:noFill/>
          </a:ln>
        </p:spPr>
        <p:txBody>
          <a:bodyPr anchor="ctr">
            <a:noAutofit/>
          </a:bodyPr>
          <a:lstStyle>
            <a:lvl1pPr marL="9525" indent="0" algn="l">
              <a:tabLst>
                <a:tab pos="3830638" algn="l"/>
              </a:tabLst>
              <a:defRPr sz="4400" b="1">
                <a:solidFill>
                  <a:srgbClr val="002060"/>
                </a:solidFill>
                <a:latin typeface="Ink Free" panose="03080402000500000000" pitchFamily="66" charset="0"/>
                <a:cs typeface="Dubai" panose="020B0503030403030204" pitchFamily="34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EC40E5D-C668-CE48-9081-04C7CC70A933}"/>
              </a:ext>
            </a:extLst>
          </p:cNvPr>
          <p:cNvCxnSpPr>
            <a:cxnSpLocks/>
          </p:cNvCxnSpPr>
          <p:nvPr/>
        </p:nvCxnSpPr>
        <p:spPr>
          <a:xfrm>
            <a:off x="386723" y="5689306"/>
            <a:ext cx="7122441" cy="0"/>
          </a:xfrm>
          <a:prstGeom prst="line">
            <a:avLst/>
          </a:prstGeom>
          <a:ln w="63500">
            <a:solidFill>
              <a:srgbClr val="00754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23764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esi">
    <p:bg>
      <p:bgPr>
        <a:blipFill dpi="0" rotWithShape="1">
          <a:blip r:embed="rId2" cstate="email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682255" y="3274298"/>
            <a:ext cx="7073900" cy="1221947"/>
          </a:xfrm>
          <a:noFill/>
          <a:ln>
            <a:noFill/>
          </a:ln>
        </p:spPr>
        <p:txBody>
          <a:bodyPr anchor="ctr"/>
          <a:lstStyle>
            <a:lvl1pPr marL="233363" indent="0">
              <a:tabLst>
                <a:tab pos="3830638" algn="l"/>
              </a:tabLst>
              <a:defRPr>
                <a:solidFill>
                  <a:srgbClr val="002060"/>
                </a:solidFill>
                <a:effectLst>
                  <a:outerShdw blurRad="50800" dist="38100" dir="2700000" algn="tl" rotWithShape="0">
                    <a:schemeClr val="bg2">
                      <a:lumMod val="25000"/>
                      <a:alpha val="40000"/>
                    </a:schemeClr>
                  </a:outerShdw>
                </a:effectLst>
                <a:latin typeface="Ink Free" panose="03080402000500000000" pitchFamily="66" charset="0"/>
                <a:cs typeface="Dubai" panose="020B0503030403030204" pitchFamily="34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639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Modul">
    <p:bg>
      <p:bgPr>
        <a:blipFill dpi="0" rotWithShape="1">
          <a:blip r:embed="rId2" cstate="email">
            <a:alphaModFix amt="3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84400" y="4211341"/>
            <a:ext cx="7823199" cy="1600327"/>
          </a:xfrm>
        </p:spPr>
        <p:txBody>
          <a:bodyPr anchor="b">
            <a:normAutofit/>
          </a:bodyPr>
          <a:lstStyle>
            <a:lvl1pPr algn="ctr">
              <a:defRPr sz="4400" b="1" cap="none" spc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Ink Free" panose="03080402000500000000" pitchFamily="66" charset="0"/>
                <a:cs typeface="Dubai" panose="020B0503030403030204" pitchFamily="34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64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557560"/>
            <a:ext cx="11194474" cy="5767039"/>
          </a:xfrm>
        </p:spPr>
        <p:txBody>
          <a:bodyPr/>
          <a:lstStyle>
            <a:lvl1pPr>
              <a:lnSpc>
                <a:spcPct val="150000"/>
              </a:lnSpc>
              <a:buClr>
                <a:schemeClr val="accent1">
                  <a:lumMod val="50000"/>
                </a:schemeClr>
              </a:buClr>
              <a:defRPr sz="2800">
                <a:solidFill>
                  <a:srgbClr val="1D3A00"/>
                </a:solidFill>
              </a:defRPr>
            </a:lvl1pPr>
            <a:lvl2pPr marL="722313" indent="-357188">
              <a:lnSpc>
                <a:spcPct val="150000"/>
              </a:lnSpc>
              <a:buClr>
                <a:srgbClr val="C00000"/>
              </a:buClr>
              <a:buFont typeface="Courier New" panose="02070309020205020404" pitchFamily="49" charset="0"/>
              <a:buChar char="o"/>
              <a:tabLst/>
              <a:defRPr sz="2400">
                <a:solidFill>
                  <a:srgbClr val="007542"/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rgbClr val="002060"/>
                </a:solidFill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B4C900-BB3F-3B44-88EC-4BBEC763B816}"/>
              </a:ext>
            </a:extLst>
          </p:cNvPr>
          <p:cNvSpPr txBox="1">
            <a:spLocks/>
          </p:cNvSpPr>
          <p:nvPr/>
        </p:nvSpPr>
        <p:spPr>
          <a:xfrm>
            <a:off x="11330151" y="160051"/>
            <a:ext cx="671791" cy="646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0D8D8B6-3ECF-2945-B045-51AD550453A7}" type="slidenum">
              <a:rPr lang="en-US" sz="2000" smtClean="0">
                <a:solidFill>
                  <a:srgbClr val="00206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pPr/>
              <a:t>‹#›</a:t>
            </a:fld>
            <a:endParaRPr lang="en-US" sz="2000" dirty="0">
              <a:solidFill>
                <a:srgbClr val="00206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3288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CF7DA-1807-95FB-59DD-7A008D5FE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BD94E-39E2-2310-8864-8C0EBF625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16AFFF-765C-03D5-0D5F-1268E980F4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A2C8BC-FD17-6B47-9C4A-6F78A4F746AB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78FF5-AF28-8C60-0858-D69AB3460D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E652B-FD64-2FF6-04CA-C118386A46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0D9DB6-D011-F949-8EAB-C26196D429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05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3A31-0D01-4C44-B968-A2023ABE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SI4223</a:t>
            </a:r>
            <a:br>
              <a:rPr lang="en-US" dirty="0"/>
            </a:br>
            <a:r>
              <a:rPr lang="en-US" dirty="0" err="1"/>
              <a:t>Rekayasa</a:t>
            </a:r>
            <a:r>
              <a:rPr lang="en-US" dirty="0"/>
              <a:t> Jalan Raya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A92F57-9132-FACA-29DC-F76B0400FC0B}"/>
              </a:ext>
            </a:extLst>
          </p:cNvPr>
          <p:cNvSpPr txBox="1"/>
          <p:nvPr/>
        </p:nvSpPr>
        <p:spPr>
          <a:xfrm>
            <a:off x="7856405" y="5845848"/>
            <a:ext cx="3651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Krishna Suryanto Pribadi.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1E341-CD85-48A1-8FA7-DB11E8662F18}"/>
              </a:ext>
            </a:extLst>
          </p:cNvPr>
          <p:cNvSpPr txBox="1"/>
          <p:nvPr/>
        </p:nvSpPr>
        <p:spPr>
          <a:xfrm>
            <a:off x="414432" y="5845848"/>
            <a:ext cx="6094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  <a:latin typeface="Comic Sans MS" panose="030F0902030302020204" pitchFamily="66" charset="0"/>
              </a:rPr>
              <a:t>Program </a:t>
            </a:r>
            <a:r>
              <a:rPr lang="en-US" sz="2000" dirty="0" err="1">
                <a:solidFill>
                  <a:srgbClr val="002060"/>
                </a:solidFill>
                <a:latin typeface="Comic Sans MS" panose="030F0902030302020204" pitchFamily="66" charset="0"/>
              </a:rPr>
              <a:t>Studi</a:t>
            </a:r>
            <a:r>
              <a:rPr lang="en-US" sz="2000" dirty="0">
                <a:solidFill>
                  <a:srgbClr val="002060"/>
                </a:solidFill>
                <a:latin typeface="Comic Sans MS" panose="030F0902030302020204" pitchFamily="66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Comic Sans MS" panose="030F0902030302020204" pitchFamily="66" charset="0"/>
              </a:rPr>
              <a:t>Sarjana</a:t>
            </a:r>
            <a:r>
              <a:rPr lang="en-US" sz="2000" dirty="0">
                <a:solidFill>
                  <a:srgbClr val="002060"/>
                </a:solidFill>
                <a:latin typeface="Comic Sans MS" panose="030F0902030302020204" pitchFamily="66" charset="0"/>
              </a:rPr>
              <a:t> Teknik </a:t>
            </a:r>
            <a:r>
              <a:rPr lang="en-US" sz="2000" dirty="0" err="1">
                <a:solidFill>
                  <a:srgbClr val="002060"/>
                </a:solidFill>
                <a:latin typeface="Comic Sans MS" panose="030F0902030302020204" pitchFamily="66" charset="0"/>
              </a:rPr>
              <a:t>Sipil</a:t>
            </a:r>
            <a:r>
              <a:rPr lang="en-US" sz="2000" dirty="0">
                <a:solidFill>
                  <a:srgbClr val="002060"/>
                </a:solidFill>
                <a:latin typeface="Comic Sans MS" panose="030F0902030302020204" pitchFamily="66" charset="0"/>
              </a:rPr>
              <a:t> – FT UPI YAI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F65A8A-A4AB-61A9-4BAB-D8DA9E98FEC3}"/>
              </a:ext>
            </a:extLst>
          </p:cNvPr>
          <p:cNvSpPr txBox="1"/>
          <p:nvPr/>
        </p:nvSpPr>
        <p:spPr>
          <a:xfrm>
            <a:off x="414432" y="6245958"/>
            <a:ext cx="2393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2060"/>
                </a:solidFill>
                <a:latin typeface="Comic Sans MS" panose="030F0902030302020204" pitchFamily="66" charset="0"/>
              </a:rPr>
              <a:t>Semester 1 2026 2027</a:t>
            </a:r>
          </a:p>
        </p:txBody>
      </p:sp>
    </p:spTree>
    <p:extLst>
      <p:ext uri="{BB962C8B-B14F-4D97-AF65-F5344CB8AC3E}">
        <p14:creationId xmlns:p14="http://schemas.microsoft.com/office/powerpoint/2010/main" val="141087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9DA569-7B82-6C4D-A90F-2578E886E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Ketentuan</a:t>
            </a:r>
            <a:r>
              <a:rPr lang="en-US" dirty="0"/>
              <a:t> </a:t>
            </a:r>
            <a:r>
              <a:rPr lang="en-US" dirty="0" err="1"/>
              <a:t>Perkuliahan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85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3CAE839-8741-A44B-A15F-0BECC995F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Pengajaran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3E144F-94BF-644C-9461-FCFB96C55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dan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perkerasan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/>
              <a:t>jalan</a:t>
            </a:r>
            <a:r>
              <a:rPr lang="en-US" b="1" dirty="0"/>
              <a:t> (</a:t>
            </a:r>
            <a:r>
              <a:rPr lang="en-US" b="1" dirty="0" err="1"/>
              <a:t>antar</a:t>
            </a:r>
            <a:r>
              <a:rPr lang="en-US" b="1" dirty="0"/>
              <a:t> </a:t>
            </a:r>
            <a:r>
              <a:rPr lang="en-US" b="1" dirty="0" err="1"/>
              <a:t>kota</a:t>
            </a:r>
            <a:r>
              <a:rPr lang="en-US" b="1" dirty="0"/>
              <a:t> dan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kota</a:t>
            </a:r>
            <a:r>
              <a:rPr lang="en-US" b="1" dirty="0"/>
              <a:t>)</a:t>
            </a:r>
          </a:p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Perancangan</a:t>
            </a:r>
            <a:endParaRPr lang="en-US" dirty="0"/>
          </a:p>
          <a:p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endParaRPr lang="en-US" dirty="0"/>
          </a:p>
          <a:p>
            <a:r>
              <a:rPr lang="en-US" dirty="0" err="1"/>
              <a:t>Isu-isu</a:t>
            </a:r>
            <a:r>
              <a:rPr lang="en-US" dirty="0"/>
              <a:t>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Perancangan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6881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B811AF31-F5BF-0F43-98A8-0F3C2CE27714}"/>
              </a:ext>
            </a:extLst>
          </p:cNvPr>
          <p:cNvSpPr/>
          <p:nvPr/>
        </p:nvSpPr>
        <p:spPr>
          <a:xfrm>
            <a:off x="457199" y="420875"/>
            <a:ext cx="3979333" cy="655200"/>
          </a:xfrm>
          <a:custGeom>
            <a:avLst/>
            <a:gdLst>
              <a:gd name="connsiteX0" fmla="*/ 0 w 8128000"/>
              <a:gd name="connsiteY0" fmla="*/ 109202 h 655200"/>
              <a:gd name="connsiteX1" fmla="*/ 109202 w 8128000"/>
              <a:gd name="connsiteY1" fmla="*/ 0 h 655200"/>
              <a:gd name="connsiteX2" fmla="*/ 8018798 w 8128000"/>
              <a:gd name="connsiteY2" fmla="*/ 0 h 655200"/>
              <a:gd name="connsiteX3" fmla="*/ 8128000 w 8128000"/>
              <a:gd name="connsiteY3" fmla="*/ 109202 h 655200"/>
              <a:gd name="connsiteX4" fmla="*/ 8128000 w 8128000"/>
              <a:gd name="connsiteY4" fmla="*/ 545998 h 655200"/>
              <a:gd name="connsiteX5" fmla="*/ 8018798 w 8128000"/>
              <a:gd name="connsiteY5" fmla="*/ 655200 h 655200"/>
              <a:gd name="connsiteX6" fmla="*/ 109202 w 8128000"/>
              <a:gd name="connsiteY6" fmla="*/ 655200 h 655200"/>
              <a:gd name="connsiteX7" fmla="*/ 0 w 8128000"/>
              <a:gd name="connsiteY7" fmla="*/ 545998 h 655200"/>
              <a:gd name="connsiteX8" fmla="*/ 0 w 8128000"/>
              <a:gd name="connsiteY8" fmla="*/ 109202 h 6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655200">
                <a:moveTo>
                  <a:pt x="0" y="109202"/>
                </a:moveTo>
                <a:cubicBezTo>
                  <a:pt x="0" y="48891"/>
                  <a:pt x="48891" y="0"/>
                  <a:pt x="109202" y="0"/>
                </a:cubicBezTo>
                <a:lnTo>
                  <a:pt x="8018798" y="0"/>
                </a:lnTo>
                <a:cubicBezTo>
                  <a:pt x="8079109" y="0"/>
                  <a:pt x="8128000" y="48891"/>
                  <a:pt x="8128000" y="109202"/>
                </a:cubicBezTo>
                <a:lnTo>
                  <a:pt x="8128000" y="545998"/>
                </a:lnTo>
                <a:cubicBezTo>
                  <a:pt x="8128000" y="606309"/>
                  <a:pt x="8079109" y="655200"/>
                  <a:pt x="8018798" y="655200"/>
                </a:cubicBezTo>
                <a:lnTo>
                  <a:pt x="109202" y="655200"/>
                </a:lnTo>
                <a:cubicBezTo>
                  <a:pt x="48891" y="655200"/>
                  <a:pt x="0" y="606309"/>
                  <a:pt x="0" y="545998"/>
                </a:cubicBezTo>
                <a:lnTo>
                  <a:pt x="0" y="109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>
                <a:latin typeface="Cambria" panose="02040503050406030204" pitchFamily="18" charset="0"/>
              </a:rPr>
              <a:t>Bagian 1 </a:t>
            </a:r>
            <a:r>
              <a:rPr lang="en-US" sz="2800" kern="1200" dirty="0" err="1">
                <a:solidFill>
                  <a:schemeClr val="bg1"/>
                </a:solidFill>
                <a:latin typeface="Cambria" panose="02040503050406030204" pitchFamily="18" charset="0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Pendahuluan</a:t>
            </a:r>
            <a:endParaRPr lang="en-US" sz="2800" kern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870003C-79BA-4C43-8FED-BFC578143C6C}"/>
              </a:ext>
            </a:extLst>
          </p:cNvPr>
          <p:cNvSpPr/>
          <p:nvPr/>
        </p:nvSpPr>
        <p:spPr>
          <a:xfrm>
            <a:off x="457200" y="1076075"/>
            <a:ext cx="3979332" cy="738990"/>
          </a:xfrm>
          <a:custGeom>
            <a:avLst/>
            <a:gdLst>
              <a:gd name="connsiteX0" fmla="*/ 0 w 8128000"/>
              <a:gd name="connsiteY0" fmla="*/ 0 h 738990"/>
              <a:gd name="connsiteX1" fmla="*/ 8128000 w 8128000"/>
              <a:gd name="connsiteY1" fmla="*/ 0 h 738990"/>
              <a:gd name="connsiteX2" fmla="*/ 8128000 w 8128000"/>
              <a:gd name="connsiteY2" fmla="*/ 738990 h 738990"/>
              <a:gd name="connsiteX3" fmla="*/ 0 w 8128000"/>
              <a:gd name="connsiteY3" fmla="*/ 738990 h 738990"/>
              <a:gd name="connsiteX4" fmla="*/ 0 w 8128000"/>
              <a:gd name="connsiteY4" fmla="*/ 0 h 738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738990">
                <a:moveTo>
                  <a:pt x="0" y="0"/>
                </a:moveTo>
                <a:lnTo>
                  <a:pt x="8128000" y="0"/>
                </a:lnTo>
                <a:lnTo>
                  <a:pt x="8128000" y="738990"/>
                </a:lnTo>
                <a:lnTo>
                  <a:pt x="0" y="7389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064" tIns="35560" rIns="199136" bIns="3556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latin typeface="Cambria" panose="02040503050406030204" pitchFamily="18" charset="0"/>
              </a:rPr>
              <a:t>Mukadimah</a:t>
            </a:r>
            <a:endParaRPr lang="en-US" sz="2200" kern="1200" dirty="0"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latin typeface="Cambria" panose="02040503050406030204" pitchFamily="18" charset="0"/>
              </a:rPr>
              <a:t>Kriteria</a:t>
            </a:r>
            <a:r>
              <a:rPr lang="en-US" sz="2200" kern="1200" dirty="0">
                <a:latin typeface="Cambria" panose="02040503050406030204" pitchFamily="18" charset="0"/>
              </a:rPr>
              <a:t> </a:t>
            </a:r>
            <a:r>
              <a:rPr lang="en-US" sz="2200" kern="1200" dirty="0" err="1">
                <a:latin typeface="Cambria" panose="02040503050406030204" pitchFamily="18" charset="0"/>
              </a:rPr>
              <a:t>Perancangan</a:t>
            </a:r>
            <a:endParaRPr lang="en-US" sz="2200" kern="1200" dirty="0">
              <a:latin typeface="Cambria" panose="02040503050406030204" pitchFamily="18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0CACE74-36E5-6243-A785-9C62879D2338}"/>
              </a:ext>
            </a:extLst>
          </p:cNvPr>
          <p:cNvSpPr/>
          <p:nvPr/>
        </p:nvSpPr>
        <p:spPr>
          <a:xfrm>
            <a:off x="3240777" y="1862533"/>
            <a:ext cx="4995333" cy="655200"/>
          </a:xfrm>
          <a:custGeom>
            <a:avLst/>
            <a:gdLst>
              <a:gd name="connsiteX0" fmla="*/ 0 w 8128000"/>
              <a:gd name="connsiteY0" fmla="*/ 109202 h 655200"/>
              <a:gd name="connsiteX1" fmla="*/ 109202 w 8128000"/>
              <a:gd name="connsiteY1" fmla="*/ 0 h 655200"/>
              <a:gd name="connsiteX2" fmla="*/ 8018798 w 8128000"/>
              <a:gd name="connsiteY2" fmla="*/ 0 h 655200"/>
              <a:gd name="connsiteX3" fmla="*/ 8128000 w 8128000"/>
              <a:gd name="connsiteY3" fmla="*/ 109202 h 655200"/>
              <a:gd name="connsiteX4" fmla="*/ 8128000 w 8128000"/>
              <a:gd name="connsiteY4" fmla="*/ 545998 h 655200"/>
              <a:gd name="connsiteX5" fmla="*/ 8018798 w 8128000"/>
              <a:gd name="connsiteY5" fmla="*/ 655200 h 655200"/>
              <a:gd name="connsiteX6" fmla="*/ 109202 w 8128000"/>
              <a:gd name="connsiteY6" fmla="*/ 655200 h 655200"/>
              <a:gd name="connsiteX7" fmla="*/ 0 w 8128000"/>
              <a:gd name="connsiteY7" fmla="*/ 545998 h 655200"/>
              <a:gd name="connsiteX8" fmla="*/ 0 w 8128000"/>
              <a:gd name="connsiteY8" fmla="*/ 109202 h 6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655200">
                <a:moveTo>
                  <a:pt x="0" y="109202"/>
                </a:moveTo>
                <a:cubicBezTo>
                  <a:pt x="0" y="48891"/>
                  <a:pt x="48891" y="0"/>
                  <a:pt x="109202" y="0"/>
                </a:cubicBezTo>
                <a:lnTo>
                  <a:pt x="8018798" y="0"/>
                </a:lnTo>
                <a:cubicBezTo>
                  <a:pt x="8079109" y="0"/>
                  <a:pt x="8128000" y="48891"/>
                  <a:pt x="8128000" y="109202"/>
                </a:cubicBezTo>
                <a:lnTo>
                  <a:pt x="8128000" y="545998"/>
                </a:lnTo>
                <a:cubicBezTo>
                  <a:pt x="8128000" y="606309"/>
                  <a:pt x="8079109" y="655200"/>
                  <a:pt x="8018798" y="655200"/>
                </a:cubicBezTo>
                <a:lnTo>
                  <a:pt x="109202" y="655200"/>
                </a:lnTo>
                <a:cubicBezTo>
                  <a:pt x="48891" y="655200"/>
                  <a:pt x="0" y="606309"/>
                  <a:pt x="0" y="545998"/>
                </a:cubicBezTo>
                <a:lnTo>
                  <a:pt x="0" y="10920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>
                <a:latin typeface="Cambria" panose="02040503050406030204" pitchFamily="18" charset="0"/>
              </a:rPr>
              <a:t>Bagian 2</a:t>
            </a:r>
            <a:r>
              <a:rPr lang="en-US" sz="2800" kern="1200" dirty="0">
                <a:latin typeface="Cambria" panose="02040503050406030204" pitchFamily="18" charset="0"/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</a:t>
            </a:r>
            <a:r>
              <a:rPr lang="en-US" sz="2800" kern="1200" dirty="0">
                <a:solidFill>
                  <a:schemeClr val="bg1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800" kern="1200" dirty="0" err="1">
                <a:solidFill>
                  <a:schemeClr val="bg1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Perancangan</a:t>
            </a:r>
            <a:endParaRPr lang="en-US" sz="2800" kern="12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A576B2B-4743-D546-916E-25B86DF732CB}"/>
              </a:ext>
            </a:extLst>
          </p:cNvPr>
          <p:cNvSpPr/>
          <p:nvPr/>
        </p:nvSpPr>
        <p:spPr>
          <a:xfrm>
            <a:off x="3240777" y="2478577"/>
            <a:ext cx="4995333" cy="1449000"/>
          </a:xfrm>
          <a:custGeom>
            <a:avLst/>
            <a:gdLst>
              <a:gd name="connsiteX0" fmla="*/ 0 w 8128000"/>
              <a:gd name="connsiteY0" fmla="*/ 0 h 1449000"/>
              <a:gd name="connsiteX1" fmla="*/ 8128000 w 8128000"/>
              <a:gd name="connsiteY1" fmla="*/ 0 h 1449000"/>
              <a:gd name="connsiteX2" fmla="*/ 8128000 w 8128000"/>
              <a:gd name="connsiteY2" fmla="*/ 1449000 h 1449000"/>
              <a:gd name="connsiteX3" fmla="*/ 0 w 8128000"/>
              <a:gd name="connsiteY3" fmla="*/ 1449000 h 1449000"/>
              <a:gd name="connsiteX4" fmla="*/ 0 w 8128000"/>
              <a:gd name="connsiteY4" fmla="*/ 0 h 144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1449000">
                <a:moveTo>
                  <a:pt x="0" y="0"/>
                </a:moveTo>
                <a:lnTo>
                  <a:pt x="8128000" y="0"/>
                </a:lnTo>
                <a:lnTo>
                  <a:pt x="8128000" y="1449000"/>
                </a:lnTo>
                <a:lnTo>
                  <a:pt x="0" y="1449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0"/>
                  <a:lumOff val="100000"/>
                </a:schemeClr>
              </a:gs>
              <a:gs pos="35000">
                <a:schemeClr val="accent6">
                  <a:lumMod val="0"/>
                  <a:lumOff val="100000"/>
                </a:schemeClr>
              </a:gs>
              <a:gs pos="100000">
                <a:schemeClr val="accent6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064" tIns="35560" rIns="199136" bIns="3556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Jarak Pandang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Alinyemen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Horizontal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Alinyemen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Vertikal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Potongan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Melintang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00E6E687-47FE-8F42-BFE4-227FBA105C8D}"/>
              </a:ext>
            </a:extLst>
          </p:cNvPr>
          <p:cNvSpPr/>
          <p:nvPr/>
        </p:nvSpPr>
        <p:spPr>
          <a:xfrm>
            <a:off x="5554133" y="4230092"/>
            <a:ext cx="5909733" cy="655200"/>
          </a:xfrm>
          <a:custGeom>
            <a:avLst/>
            <a:gdLst>
              <a:gd name="connsiteX0" fmla="*/ 0 w 8128000"/>
              <a:gd name="connsiteY0" fmla="*/ 109202 h 655200"/>
              <a:gd name="connsiteX1" fmla="*/ 109202 w 8128000"/>
              <a:gd name="connsiteY1" fmla="*/ 0 h 655200"/>
              <a:gd name="connsiteX2" fmla="*/ 8018798 w 8128000"/>
              <a:gd name="connsiteY2" fmla="*/ 0 h 655200"/>
              <a:gd name="connsiteX3" fmla="*/ 8128000 w 8128000"/>
              <a:gd name="connsiteY3" fmla="*/ 109202 h 655200"/>
              <a:gd name="connsiteX4" fmla="*/ 8128000 w 8128000"/>
              <a:gd name="connsiteY4" fmla="*/ 545998 h 655200"/>
              <a:gd name="connsiteX5" fmla="*/ 8018798 w 8128000"/>
              <a:gd name="connsiteY5" fmla="*/ 655200 h 655200"/>
              <a:gd name="connsiteX6" fmla="*/ 109202 w 8128000"/>
              <a:gd name="connsiteY6" fmla="*/ 655200 h 655200"/>
              <a:gd name="connsiteX7" fmla="*/ 0 w 8128000"/>
              <a:gd name="connsiteY7" fmla="*/ 545998 h 655200"/>
              <a:gd name="connsiteX8" fmla="*/ 0 w 8128000"/>
              <a:gd name="connsiteY8" fmla="*/ 109202 h 6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128000" h="655200">
                <a:moveTo>
                  <a:pt x="0" y="109202"/>
                </a:moveTo>
                <a:cubicBezTo>
                  <a:pt x="0" y="48891"/>
                  <a:pt x="48891" y="0"/>
                  <a:pt x="109202" y="0"/>
                </a:cubicBezTo>
                <a:lnTo>
                  <a:pt x="8018798" y="0"/>
                </a:lnTo>
                <a:cubicBezTo>
                  <a:pt x="8079109" y="0"/>
                  <a:pt x="8128000" y="48891"/>
                  <a:pt x="8128000" y="109202"/>
                </a:cubicBezTo>
                <a:lnTo>
                  <a:pt x="8128000" y="545998"/>
                </a:lnTo>
                <a:cubicBezTo>
                  <a:pt x="8128000" y="606309"/>
                  <a:pt x="8079109" y="655200"/>
                  <a:pt x="8018798" y="655200"/>
                </a:cubicBezTo>
                <a:lnTo>
                  <a:pt x="109202" y="655200"/>
                </a:lnTo>
                <a:cubicBezTo>
                  <a:pt x="48891" y="655200"/>
                  <a:pt x="0" y="606309"/>
                  <a:pt x="0" y="545998"/>
                </a:cubicBezTo>
                <a:lnTo>
                  <a:pt x="0" y="109202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664" tIns="138664" rIns="138664" bIns="138664" numCol="1" spcCol="1270" anchor="ctr" anchorCtr="0">
            <a:noAutofit/>
          </a:bodyPr>
          <a:lstStyle/>
          <a:p>
            <a:pPr marL="0" lvl="0" indent="0" algn="l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b="1" kern="1200" dirty="0">
                <a:latin typeface="Cambria" panose="02040503050406030204" pitchFamily="18" charset="0"/>
              </a:rPr>
              <a:t>Bagian </a:t>
            </a:r>
            <a:r>
              <a:rPr lang="en-US" sz="2800" b="1" kern="1200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3 </a:t>
            </a:r>
            <a:r>
              <a:rPr lang="en-US" sz="2800" kern="1200" dirty="0" err="1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Perancangan</a:t>
            </a:r>
            <a:r>
              <a:rPr lang="en-US" sz="2800" kern="1200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800" kern="1200" dirty="0" err="1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perkerasan</a:t>
            </a:r>
            <a:r>
              <a:rPr lang="en-US" sz="2800" kern="1200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800" kern="1200" dirty="0" err="1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jalan</a:t>
            </a:r>
            <a:r>
              <a:rPr lang="en-US" sz="2800" kern="1200" dirty="0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2800" kern="1200" dirty="0" err="1">
                <a:solidFill>
                  <a:schemeClr val="bg1">
                    <a:lumMod val="95000"/>
                  </a:schemeClr>
                </a:solidFill>
                <a:latin typeface="Cambria" panose="02040503050406030204" pitchFamily="18" charset="0"/>
              </a:rPr>
              <a:t>raya</a:t>
            </a:r>
            <a:endParaRPr lang="en-US" sz="2800" kern="1200" dirty="0">
              <a:solidFill>
                <a:schemeClr val="bg1">
                  <a:lumMod val="9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F713717-884E-AE46-B1DF-E2455AAB37C0}"/>
              </a:ext>
            </a:extLst>
          </p:cNvPr>
          <p:cNvSpPr/>
          <p:nvPr/>
        </p:nvSpPr>
        <p:spPr>
          <a:xfrm>
            <a:off x="5554133" y="4885292"/>
            <a:ext cx="5909733" cy="1868175"/>
          </a:xfrm>
          <a:custGeom>
            <a:avLst/>
            <a:gdLst>
              <a:gd name="connsiteX0" fmla="*/ 0 w 8128000"/>
              <a:gd name="connsiteY0" fmla="*/ 0 h 1101240"/>
              <a:gd name="connsiteX1" fmla="*/ 8128000 w 8128000"/>
              <a:gd name="connsiteY1" fmla="*/ 0 h 1101240"/>
              <a:gd name="connsiteX2" fmla="*/ 8128000 w 8128000"/>
              <a:gd name="connsiteY2" fmla="*/ 1101240 h 1101240"/>
              <a:gd name="connsiteX3" fmla="*/ 0 w 8128000"/>
              <a:gd name="connsiteY3" fmla="*/ 1101240 h 1101240"/>
              <a:gd name="connsiteX4" fmla="*/ 0 w 8128000"/>
              <a:gd name="connsiteY4" fmla="*/ 0 h 110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000" h="1101240">
                <a:moveTo>
                  <a:pt x="0" y="0"/>
                </a:moveTo>
                <a:lnTo>
                  <a:pt x="8128000" y="0"/>
                </a:lnTo>
                <a:lnTo>
                  <a:pt x="8128000" y="1101240"/>
                </a:lnTo>
                <a:lnTo>
                  <a:pt x="0" y="110124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8064" tIns="35560" rIns="199136" bIns="35560" numCol="1" spcCol="1270" anchor="t" anchorCtr="0">
            <a:noAutofit/>
          </a:bodyPr>
          <a:lstStyle/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Pengantar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Perkerasan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Jalan</a:t>
            </a: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dirty="0">
                <a:solidFill>
                  <a:srgbClr val="002060"/>
                </a:solidFill>
                <a:latin typeface="Cambria" panose="02040503050406030204" pitchFamily="18" charset="0"/>
              </a:rPr>
              <a:t>Tanah Dasar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Bahan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perkerasan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jalan</a:t>
            </a:r>
            <a:endParaRPr lang="en-US" sz="2200" kern="1200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marL="228600" lvl="1" indent="-228600" algn="l" defTabSz="977900">
              <a:lnSpc>
                <a:spcPct val="9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Perancangan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Perkerasan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Flexible dan </a:t>
            </a:r>
            <a:r>
              <a:rPr lang="en-US" sz="2200" kern="1200" dirty="0" err="1">
                <a:solidFill>
                  <a:srgbClr val="002060"/>
                </a:solidFill>
                <a:latin typeface="Cambria" panose="02040503050406030204" pitchFamily="18" charset="0"/>
              </a:rPr>
              <a:t>Perkerasan</a:t>
            </a:r>
            <a:r>
              <a:rPr lang="en-US" sz="2200" kern="1200" dirty="0">
                <a:solidFill>
                  <a:srgbClr val="002060"/>
                </a:solidFill>
                <a:latin typeface="Cambria" panose="02040503050406030204" pitchFamily="18" charset="0"/>
              </a:rPr>
              <a:t> Kaku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B0259A3-91FF-A25A-FB36-94CB664B6746}"/>
              </a:ext>
            </a:extLst>
          </p:cNvPr>
          <p:cNvCxnSpPr>
            <a:cxnSpLocks/>
          </p:cNvCxnSpPr>
          <p:nvPr/>
        </p:nvCxnSpPr>
        <p:spPr>
          <a:xfrm>
            <a:off x="457199" y="4023984"/>
            <a:ext cx="110066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79DD39-88B0-667E-5B2C-473E96E7A930}"/>
              </a:ext>
            </a:extLst>
          </p:cNvPr>
          <p:cNvCxnSpPr>
            <a:cxnSpLocks/>
          </p:cNvCxnSpPr>
          <p:nvPr/>
        </p:nvCxnSpPr>
        <p:spPr>
          <a:xfrm>
            <a:off x="457199" y="4244784"/>
            <a:ext cx="110066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3778B8A3-1D84-D5ED-0E80-209D9B65F2E5}"/>
              </a:ext>
            </a:extLst>
          </p:cNvPr>
          <p:cNvSpPr txBox="1"/>
          <p:nvPr/>
        </p:nvSpPr>
        <p:spPr>
          <a:xfrm>
            <a:off x="1335777" y="3933493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Ujian</a:t>
            </a:r>
            <a:r>
              <a:rPr lang="en-US" dirty="0"/>
              <a:t> Tengah Semester</a:t>
            </a:r>
          </a:p>
        </p:txBody>
      </p:sp>
    </p:spTree>
    <p:extLst>
      <p:ext uri="{BB962C8B-B14F-4D97-AF65-F5344CB8AC3E}">
        <p14:creationId xmlns:p14="http://schemas.microsoft.com/office/powerpoint/2010/main" val="253123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1D65175-50D7-2B19-58E2-221A63677504}"/>
              </a:ext>
            </a:extLst>
          </p:cNvPr>
          <p:cNvGrpSpPr/>
          <p:nvPr/>
        </p:nvGrpSpPr>
        <p:grpSpPr>
          <a:xfrm>
            <a:off x="1439333" y="1129552"/>
            <a:ext cx="9313334" cy="4076292"/>
            <a:chOff x="1439333" y="1129552"/>
            <a:chExt cx="9313334" cy="4076292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DA192716-E674-0546-9C4A-863E01409AFB}"/>
                </a:ext>
              </a:extLst>
            </p:cNvPr>
            <p:cNvSpPr/>
            <p:nvPr/>
          </p:nvSpPr>
          <p:spPr>
            <a:xfrm>
              <a:off x="1439333" y="1129552"/>
              <a:ext cx="9313334" cy="400661"/>
            </a:xfrm>
            <a:custGeom>
              <a:avLst/>
              <a:gdLst>
                <a:gd name="connsiteX0" fmla="*/ 0 w 9313334"/>
                <a:gd name="connsiteY0" fmla="*/ 66778 h 400661"/>
                <a:gd name="connsiteX1" fmla="*/ 66778 w 9313334"/>
                <a:gd name="connsiteY1" fmla="*/ 0 h 400661"/>
                <a:gd name="connsiteX2" fmla="*/ 9246556 w 9313334"/>
                <a:gd name="connsiteY2" fmla="*/ 0 h 400661"/>
                <a:gd name="connsiteX3" fmla="*/ 9313334 w 9313334"/>
                <a:gd name="connsiteY3" fmla="*/ 66778 h 400661"/>
                <a:gd name="connsiteX4" fmla="*/ 9313334 w 9313334"/>
                <a:gd name="connsiteY4" fmla="*/ 333883 h 400661"/>
                <a:gd name="connsiteX5" fmla="*/ 9246556 w 9313334"/>
                <a:gd name="connsiteY5" fmla="*/ 400661 h 400661"/>
                <a:gd name="connsiteX6" fmla="*/ 66778 w 9313334"/>
                <a:gd name="connsiteY6" fmla="*/ 400661 h 400661"/>
                <a:gd name="connsiteX7" fmla="*/ 0 w 9313334"/>
                <a:gd name="connsiteY7" fmla="*/ 333883 h 400661"/>
                <a:gd name="connsiteX8" fmla="*/ 0 w 9313334"/>
                <a:gd name="connsiteY8" fmla="*/ 66778 h 40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13334" h="400661">
                  <a:moveTo>
                    <a:pt x="0" y="66778"/>
                  </a:moveTo>
                  <a:cubicBezTo>
                    <a:pt x="0" y="29898"/>
                    <a:pt x="29898" y="0"/>
                    <a:pt x="66778" y="0"/>
                  </a:cubicBezTo>
                  <a:lnTo>
                    <a:pt x="9246556" y="0"/>
                  </a:lnTo>
                  <a:cubicBezTo>
                    <a:pt x="9283436" y="0"/>
                    <a:pt x="9313334" y="29898"/>
                    <a:pt x="9313334" y="66778"/>
                  </a:cubicBezTo>
                  <a:lnTo>
                    <a:pt x="9313334" y="333883"/>
                  </a:lnTo>
                  <a:cubicBezTo>
                    <a:pt x="9313334" y="370763"/>
                    <a:pt x="9283436" y="400661"/>
                    <a:pt x="9246556" y="400661"/>
                  </a:cubicBezTo>
                  <a:lnTo>
                    <a:pt x="66778" y="400661"/>
                  </a:lnTo>
                  <a:cubicBezTo>
                    <a:pt x="29898" y="400661"/>
                    <a:pt x="0" y="370763"/>
                    <a:pt x="0" y="333883"/>
                  </a:cubicBezTo>
                  <a:lnTo>
                    <a:pt x="0" y="6677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4809" tIns="114809" rIns="114809" bIns="114809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Mukadimah</a:t>
              </a:r>
              <a:endParaRPr lang="en-US" sz="2500" kern="1200" dirty="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861C7F23-368C-3940-9E85-FFC253214A17}"/>
                </a:ext>
              </a:extLst>
            </p:cNvPr>
            <p:cNvSpPr/>
            <p:nvPr/>
          </p:nvSpPr>
          <p:spPr>
            <a:xfrm>
              <a:off x="1439333" y="1530214"/>
              <a:ext cx="9313334" cy="793886"/>
            </a:xfrm>
            <a:custGeom>
              <a:avLst/>
              <a:gdLst>
                <a:gd name="connsiteX0" fmla="*/ 0 w 9313334"/>
                <a:gd name="connsiteY0" fmla="*/ 0 h 1059840"/>
                <a:gd name="connsiteX1" fmla="*/ 9313334 w 9313334"/>
                <a:gd name="connsiteY1" fmla="*/ 0 h 1059840"/>
                <a:gd name="connsiteX2" fmla="*/ 9313334 w 9313334"/>
                <a:gd name="connsiteY2" fmla="*/ 1059840 h 1059840"/>
                <a:gd name="connsiteX3" fmla="*/ 0 w 9313334"/>
                <a:gd name="connsiteY3" fmla="*/ 1059840 h 1059840"/>
                <a:gd name="connsiteX4" fmla="*/ 0 w 9313334"/>
                <a:gd name="connsiteY4" fmla="*/ 0 h 105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3334" h="1059840">
                  <a:moveTo>
                    <a:pt x="0" y="0"/>
                  </a:moveTo>
                  <a:lnTo>
                    <a:pt x="9313334" y="0"/>
                  </a:lnTo>
                  <a:lnTo>
                    <a:pt x="9313334" y="1059840"/>
                  </a:lnTo>
                  <a:lnTo>
                    <a:pt x="0" y="10598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698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Ketentuan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Kuliah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Konsep</a:t>
              </a:r>
              <a:r>
                <a:rPr lang="en-US" sz="2000" kern="1200" dirty="0"/>
                <a:t> Dasar </a:t>
              </a:r>
              <a:r>
                <a:rPr lang="en-US" sz="2000" kern="1200" dirty="0" err="1"/>
                <a:t>Perancangan</a:t>
              </a:r>
              <a:endParaRPr lang="en-US" sz="2000" kern="120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6616F6B-B3FE-A247-858C-F6A9226897A8}"/>
                </a:ext>
              </a:extLst>
            </p:cNvPr>
            <p:cNvSpPr/>
            <p:nvPr/>
          </p:nvSpPr>
          <p:spPr>
            <a:xfrm>
              <a:off x="1439333" y="2324100"/>
              <a:ext cx="9313334" cy="454084"/>
            </a:xfrm>
            <a:custGeom>
              <a:avLst/>
              <a:gdLst>
                <a:gd name="connsiteX0" fmla="*/ 0 w 9313334"/>
                <a:gd name="connsiteY0" fmla="*/ 75682 h 454084"/>
                <a:gd name="connsiteX1" fmla="*/ 75682 w 9313334"/>
                <a:gd name="connsiteY1" fmla="*/ 0 h 454084"/>
                <a:gd name="connsiteX2" fmla="*/ 9237652 w 9313334"/>
                <a:gd name="connsiteY2" fmla="*/ 0 h 454084"/>
                <a:gd name="connsiteX3" fmla="*/ 9313334 w 9313334"/>
                <a:gd name="connsiteY3" fmla="*/ 75682 h 454084"/>
                <a:gd name="connsiteX4" fmla="*/ 9313334 w 9313334"/>
                <a:gd name="connsiteY4" fmla="*/ 378402 h 454084"/>
                <a:gd name="connsiteX5" fmla="*/ 9237652 w 9313334"/>
                <a:gd name="connsiteY5" fmla="*/ 454084 h 454084"/>
                <a:gd name="connsiteX6" fmla="*/ 75682 w 9313334"/>
                <a:gd name="connsiteY6" fmla="*/ 454084 h 454084"/>
                <a:gd name="connsiteX7" fmla="*/ 0 w 9313334"/>
                <a:gd name="connsiteY7" fmla="*/ 378402 h 454084"/>
                <a:gd name="connsiteX8" fmla="*/ 0 w 9313334"/>
                <a:gd name="connsiteY8" fmla="*/ 75682 h 45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13334" h="454084">
                  <a:moveTo>
                    <a:pt x="0" y="75682"/>
                  </a:moveTo>
                  <a:cubicBezTo>
                    <a:pt x="0" y="33884"/>
                    <a:pt x="33884" y="0"/>
                    <a:pt x="75682" y="0"/>
                  </a:cubicBezTo>
                  <a:lnTo>
                    <a:pt x="9237652" y="0"/>
                  </a:lnTo>
                  <a:cubicBezTo>
                    <a:pt x="9279450" y="0"/>
                    <a:pt x="9313334" y="33884"/>
                    <a:pt x="9313334" y="75682"/>
                  </a:cubicBezTo>
                  <a:lnTo>
                    <a:pt x="9313334" y="378402"/>
                  </a:lnTo>
                  <a:cubicBezTo>
                    <a:pt x="9313334" y="420200"/>
                    <a:pt x="9279450" y="454084"/>
                    <a:pt x="9237652" y="454084"/>
                  </a:cubicBezTo>
                  <a:lnTo>
                    <a:pt x="75682" y="454084"/>
                  </a:lnTo>
                  <a:cubicBezTo>
                    <a:pt x="33884" y="454084"/>
                    <a:pt x="0" y="420200"/>
                    <a:pt x="0" y="378402"/>
                  </a:cubicBezTo>
                  <a:lnTo>
                    <a:pt x="0" y="75682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7417" tIns="117417" rIns="117417" bIns="117417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Kriteria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Perancangan</a:t>
              </a:r>
              <a:endParaRPr lang="en-US" sz="25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D9394DA-9593-104C-B96C-8F9AFA175DB1}"/>
                </a:ext>
              </a:extLst>
            </p:cNvPr>
            <p:cNvSpPr/>
            <p:nvPr/>
          </p:nvSpPr>
          <p:spPr>
            <a:xfrm>
              <a:off x="1439333" y="2778183"/>
              <a:ext cx="9313334" cy="2427661"/>
            </a:xfrm>
            <a:custGeom>
              <a:avLst/>
              <a:gdLst>
                <a:gd name="connsiteX0" fmla="*/ 0 w 9313334"/>
                <a:gd name="connsiteY0" fmla="*/ 0 h 2185920"/>
                <a:gd name="connsiteX1" fmla="*/ 9313334 w 9313334"/>
                <a:gd name="connsiteY1" fmla="*/ 0 h 2185920"/>
                <a:gd name="connsiteX2" fmla="*/ 9313334 w 9313334"/>
                <a:gd name="connsiteY2" fmla="*/ 2185920 h 2185920"/>
                <a:gd name="connsiteX3" fmla="*/ 0 w 9313334"/>
                <a:gd name="connsiteY3" fmla="*/ 2185920 h 2185920"/>
                <a:gd name="connsiteX4" fmla="*/ 0 w 9313334"/>
                <a:gd name="connsiteY4" fmla="*/ 0 h 218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13334" h="2185920">
                  <a:moveTo>
                    <a:pt x="0" y="0"/>
                  </a:moveTo>
                  <a:lnTo>
                    <a:pt x="9313334" y="0"/>
                  </a:lnTo>
                  <a:lnTo>
                    <a:pt x="9313334" y="2185920"/>
                  </a:lnTo>
                  <a:lnTo>
                    <a:pt x="0" y="218592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5698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Klasifikasi</a:t>
              </a:r>
              <a:r>
                <a:rPr lang="en-US" sz="2000" kern="1200" dirty="0"/>
                <a:t> Jalan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Karakteristik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Pengemudi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Karakteristik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Kendaraan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Volume Lalu </a:t>
              </a:r>
              <a:r>
                <a:rPr lang="en-US" sz="2000" kern="1200" dirty="0" err="1"/>
                <a:t>lintas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Kapasitas</a:t>
              </a:r>
              <a:r>
                <a:rPr lang="en-US" sz="2000" kern="1200" dirty="0"/>
                <a:t> Jalan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Klasifikasi</a:t>
              </a:r>
              <a:r>
                <a:rPr lang="en-US" sz="2000" kern="1200" dirty="0"/>
                <a:t> Medan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Kecepatan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Rencana</a:t>
              </a:r>
              <a:endParaRPr lang="en-US" sz="20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4368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1AFE568-71B7-1500-81F7-E482135D9804}"/>
              </a:ext>
            </a:extLst>
          </p:cNvPr>
          <p:cNvGrpSpPr/>
          <p:nvPr/>
        </p:nvGrpSpPr>
        <p:grpSpPr>
          <a:xfrm>
            <a:off x="1049867" y="387680"/>
            <a:ext cx="10024533" cy="5924009"/>
            <a:chOff x="1049867" y="387680"/>
            <a:chExt cx="10024533" cy="5924009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13F01D5-9F32-4BEF-ABEA-BC0B6A41132F}"/>
                </a:ext>
              </a:extLst>
            </p:cNvPr>
            <p:cNvSpPr/>
            <p:nvPr/>
          </p:nvSpPr>
          <p:spPr>
            <a:xfrm>
              <a:off x="1049867" y="387680"/>
              <a:ext cx="10024533" cy="600321"/>
            </a:xfrm>
            <a:custGeom>
              <a:avLst/>
              <a:gdLst>
                <a:gd name="connsiteX0" fmla="*/ 0 w 10024533"/>
                <a:gd name="connsiteY0" fmla="*/ 100056 h 600321"/>
                <a:gd name="connsiteX1" fmla="*/ 100056 w 10024533"/>
                <a:gd name="connsiteY1" fmla="*/ 0 h 600321"/>
                <a:gd name="connsiteX2" fmla="*/ 9924477 w 10024533"/>
                <a:gd name="connsiteY2" fmla="*/ 0 h 600321"/>
                <a:gd name="connsiteX3" fmla="*/ 10024533 w 10024533"/>
                <a:gd name="connsiteY3" fmla="*/ 100056 h 600321"/>
                <a:gd name="connsiteX4" fmla="*/ 10024533 w 10024533"/>
                <a:gd name="connsiteY4" fmla="*/ 500265 h 600321"/>
                <a:gd name="connsiteX5" fmla="*/ 9924477 w 10024533"/>
                <a:gd name="connsiteY5" fmla="*/ 600321 h 600321"/>
                <a:gd name="connsiteX6" fmla="*/ 100056 w 10024533"/>
                <a:gd name="connsiteY6" fmla="*/ 600321 h 600321"/>
                <a:gd name="connsiteX7" fmla="*/ 0 w 10024533"/>
                <a:gd name="connsiteY7" fmla="*/ 500265 h 600321"/>
                <a:gd name="connsiteX8" fmla="*/ 0 w 10024533"/>
                <a:gd name="connsiteY8" fmla="*/ 100056 h 60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533" h="600321">
                  <a:moveTo>
                    <a:pt x="0" y="100056"/>
                  </a:moveTo>
                  <a:cubicBezTo>
                    <a:pt x="0" y="44797"/>
                    <a:pt x="44797" y="0"/>
                    <a:pt x="100056" y="0"/>
                  </a:cubicBezTo>
                  <a:lnTo>
                    <a:pt x="9924477" y="0"/>
                  </a:lnTo>
                  <a:cubicBezTo>
                    <a:pt x="9979736" y="0"/>
                    <a:pt x="10024533" y="44797"/>
                    <a:pt x="10024533" y="100056"/>
                  </a:cubicBezTo>
                  <a:lnTo>
                    <a:pt x="10024533" y="500265"/>
                  </a:lnTo>
                  <a:cubicBezTo>
                    <a:pt x="10024533" y="555524"/>
                    <a:pt x="9979736" y="600321"/>
                    <a:pt x="9924477" y="600321"/>
                  </a:cubicBezTo>
                  <a:lnTo>
                    <a:pt x="100056" y="600321"/>
                  </a:lnTo>
                  <a:cubicBezTo>
                    <a:pt x="44797" y="600321"/>
                    <a:pt x="0" y="555524"/>
                    <a:pt x="0" y="500265"/>
                  </a:cubicBezTo>
                  <a:lnTo>
                    <a:pt x="0" y="1000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555" tIns="124555" rIns="124555" bIns="124555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Elemen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Perancangan</a:t>
              </a:r>
              <a:r>
                <a:rPr lang="en-US" sz="2500" kern="1200" dirty="0"/>
                <a:t>: Jarak Pandang</a:t>
              </a: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86DF2AE-F977-EF2A-CA50-DF7BC4E8073B}"/>
                </a:ext>
              </a:extLst>
            </p:cNvPr>
            <p:cNvSpPr/>
            <p:nvPr/>
          </p:nvSpPr>
          <p:spPr>
            <a:xfrm>
              <a:off x="1049867" y="988002"/>
              <a:ext cx="10024533" cy="1311862"/>
            </a:xfrm>
            <a:custGeom>
              <a:avLst/>
              <a:gdLst>
                <a:gd name="connsiteX0" fmla="*/ 0 w 10024533"/>
                <a:gd name="connsiteY0" fmla="*/ 0 h 1311862"/>
                <a:gd name="connsiteX1" fmla="*/ 10024533 w 10024533"/>
                <a:gd name="connsiteY1" fmla="*/ 0 h 1311862"/>
                <a:gd name="connsiteX2" fmla="*/ 10024533 w 10024533"/>
                <a:gd name="connsiteY2" fmla="*/ 1311862 h 1311862"/>
                <a:gd name="connsiteX3" fmla="*/ 0 w 10024533"/>
                <a:gd name="connsiteY3" fmla="*/ 1311862 h 1311862"/>
                <a:gd name="connsiteX4" fmla="*/ 0 w 10024533"/>
                <a:gd name="connsiteY4" fmla="*/ 0 h 13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533" h="1311862">
                  <a:moveTo>
                    <a:pt x="0" y="0"/>
                  </a:moveTo>
                  <a:lnTo>
                    <a:pt x="10024533" y="0"/>
                  </a:lnTo>
                  <a:lnTo>
                    <a:pt x="10024533" y="1311862"/>
                  </a:lnTo>
                  <a:lnTo>
                    <a:pt x="0" y="13118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8279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Jarak Pandang </a:t>
              </a:r>
              <a:r>
                <a:rPr lang="en-US" sz="2000" kern="1200" dirty="0" err="1"/>
                <a:t>Henti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Jarak Pandang </a:t>
              </a:r>
              <a:r>
                <a:rPr lang="en-US" sz="2000" kern="1200" dirty="0" err="1"/>
                <a:t>Menyiap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Jarak Pandang di Malam Hari</a:t>
              </a:r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Jarak Pandang di </a:t>
              </a:r>
              <a:r>
                <a:rPr lang="en-US" sz="2000" kern="1200" dirty="0" err="1"/>
                <a:t>bawah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Konstruksi</a:t>
              </a:r>
              <a:endParaRPr lang="en-US" sz="2000" kern="1200" dirty="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A9D2342-D2A9-174F-6A59-CB1F723E83BD}"/>
                </a:ext>
              </a:extLst>
            </p:cNvPr>
            <p:cNvSpPr/>
            <p:nvPr/>
          </p:nvSpPr>
          <p:spPr>
            <a:xfrm>
              <a:off x="1049867" y="2299864"/>
              <a:ext cx="10024533" cy="566727"/>
            </a:xfrm>
            <a:custGeom>
              <a:avLst/>
              <a:gdLst>
                <a:gd name="connsiteX0" fmla="*/ 0 w 10024533"/>
                <a:gd name="connsiteY0" fmla="*/ 94456 h 566727"/>
                <a:gd name="connsiteX1" fmla="*/ 94456 w 10024533"/>
                <a:gd name="connsiteY1" fmla="*/ 0 h 566727"/>
                <a:gd name="connsiteX2" fmla="*/ 9930077 w 10024533"/>
                <a:gd name="connsiteY2" fmla="*/ 0 h 566727"/>
                <a:gd name="connsiteX3" fmla="*/ 10024533 w 10024533"/>
                <a:gd name="connsiteY3" fmla="*/ 94456 h 566727"/>
                <a:gd name="connsiteX4" fmla="*/ 10024533 w 10024533"/>
                <a:gd name="connsiteY4" fmla="*/ 472271 h 566727"/>
                <a:gd name="connsiteX5" fmla="*/ 9930077 w 10024533"/>
                <a:gd name="connsiteY5" fmla="*/ 566727 h 566727"/>
                <a:gd name="connsiteX6" fmla="*/ 94456 w 10024533"/>
                <a:gd name="connsiteY6" fmla="*/ 566727 h 566727"/>
                <a:gd name="connsiteX7" fmla="*/ 0 w 10024533"/>
                <a:gd name="connsiteY7" fmla="*/ 472271 h 566727"/>
                <a:gd name="connsiteX8" fmla="*/ 0 w 10024533"/>
                <a:gd name="connsiteY8" fmla="*/ 94456 h 566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533" h="566727">
                  <a:moveTo>
                    <a:pt x="0" y="94456"/>
                  </a:moveTo>
                  <a:cubicBezTo>
                    <a:pt x="0" y="42289"/>
                    <a:pt x="42289" y="0"/>
                    <a:pt x="94456" y="0"/>
                  </a:cubicBezTo>
                  <a:lnTo>
                    <a:pt x="9930077" y="0"/>
                  </a:lnTo>
                  <a:cubicBezTo>
                    <a:pt x="9982244" y="0"/>
                    <a:pt x="10024533" y="42289"/>
                    <a:pt x="10024533" y="94456"/>
                  </a:cubicBezTo>
                  <a:lnTo>
                    <a:pt x="10024533" y="472271"/>
                  </a:lnTo>
                  <a:cubicBezTo>
                    <a:pt x="10024533" y="524438"/>
                    <a:pt x="9982244" y="566727"/>
                    <a:pt x="9930077" y="566727"/>
                  </a:cubicBezTo>
                  <a:lnTo>
                    <a:pt x="94456" y="566727"/>
                  </a:lnTo>
                  <a:cubicBezTo>
                    <a:pt x="42289" y="566727"/>
                    <a:pt x="0" y="524438"/>
                    <a:pt x="0" y="472271"/>
                  </a:cubicBezTo>
                  <a:lnTo>
                    <a:pt x="0" y="944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15" tIns="122915" rIns="122915" bIns="122915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Elemen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Perancangan</a:t>
              </a:r>
              <a:r>
                <a:rPr lang="en-US" sz="2500" kern="1200" dirty="0"/>
                <a:t>: </a:t>
              </a:r>
              <a:r>
                <a:rPr lang="en-US" sz="2500" kern="1200" dirty="0" err="1"/>
                <a:t>Alinyemen</a:t>
              </a:r>
              <a:r>
                <a:rPr lang="en-US" sz="2500" kern="1200" dirty="0"/>
                <a:t> Horizontal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3E928E4-4D74-9159-30E6-074537DFF991}"/>
                </a:ext>
              </a:extLst>
            </p:cNvPr>
            <p:cNvSpPr/>
            <p:nvPr/>
          </p:nvSpPr>
          <p:spPr>
            <a:xfrm>
              <a:off x="1049867" y="2866592"/>
              <a:ext cx="10024533" cy="1059840"/>
            </a:xfrm>
            <a:custGeom>
              <a:avLst/>
              <a:gdLst>
                <a:gd name="connsiteX0" fmla="*/ 0 w 10024533"/>
                <a:gd name="connsiteY0" fmla="*/ 0 h 1059840"/>
                <a:gd name="connsiteX1" fmla="*/ 10024533 w 10024533"/>
                <a:gd name="connsiteY1" fmla="*/ 0 h 1059840"/>
                <a:gd name="connsiteX2" fmla="*/ 10024533 w 10024533"/>
                <a:gd name="connsiteY2" fmla="*/ 1059840 h 1059840"/>
                <a:gd name="connsiteX3" fmla="*/ 0 w 10024533"/>
                <a:gd name="connsiteY3" fmla="*/ 1059840 h 1059840"/>
                <a:gd name="connsiteX4" fmla="*/ 0 w 10024533"/>
                <a:gd name="connsiteY4" fmla="*/ 0 h 1059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533" h="1059840">
                  <a:moveTo>
                    <a:pt x="0" y="0"/>
                  </a:moveTo>
                  <a:lnTo>
                    <a:pt x="10024533" y="0"/>
                  </a:lnTo>
                  <a:lnTo>
                    <a:pt x="10024533" y="1059840"/>
                  </a:lnTo>
                  <a:lnTo>
                    <a:pt x="0" y="10598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8279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Konsep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Kesetimbangan</a:t>
              </a:r>
              <a:r>
                <a:rPr lang="en-US" sz="2000" kern="1200" dirty="0"/>
                <a:t> dan </a:t>
              </a:r>
              <a:r>
                <a:rPr lang="en-US" sz="2000" kern="1200" dirty="0" err="1"/>
                <a:t>Superelevasi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Lengkung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Peralihan</a:t>
              </a:r>
              <a:r>
                <a:rPr lang="en-US" sz="2000" kern="1200" dirty="0"/>
                <a:t> dan </a:t>
              </a:r>
              <a:r>
                <a:rPr lang="en-US" sz="2000" kern="1200" dirty="0" err="1"/>
                <a:t>Jenis-jenis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tikungan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/>
                <a:t>Diagram </a:t>
              </a:r>
              <a:r>
                <a:rPr lang="en-US" sz="2000" kern="1200" dirty="0" err="1"/>
                <a:t>Superelevasi</a:t>
              </a:r>
              <a:endParaRPr lang="en-US" sz="2000" kern="120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DD153D7-2689-9DD3-B01F-DAE6EA10D891}"/>
                </a:ext>
              </a:extLst>
            </p:cNvPr>
            <p:cNvSpPr/>
            <p:nvPr/>
          </p:nvSpPr>
          <p:spPr>
            <a:xfrm>
              <a:off x="1049867" y="3926432"/>
              <a:ext cx="10024533" cy="549750"/>
            </a:xfrm>
            <a:custGeom>
              <a:avLst/>
              <a:gdLst>
                <a:gd name="connsiteX0" fmla="*/ 0 w 10024533"/>
                <a:gd name="connsiteY0" fmla="*/ 91627 h 549750"/>
                <a:gd name="connsiteX1" fmla="*/ 91627 w 10024533"/>
                <a:gd name="connsiteY1" fmla="*/ 0 h 549750"/>
                <a:gd name="connsiteX2" fmla="*/ 9932906 w 10024533"/>
                <a:gd name="connsiteY2" fmla="*/ 0 h 549750"/>
                <a:gd name="connsiteX3" fmla="*/ 10024533 w 10024533"/>
                <a:gd name="connsiteY3" fmla="*/ 91627 h 549750"/>
                <a:gd name="connsiteX4" fmla="*/ 10024533 w 10024533"/>
                <a:gd name="connsiteY4" fmla="*/ 458123 h 549750"/>
                <a:gd name="connsiteX5" fmla="*/ 9932906 w 10024533"/>
                <a:gd name="connsiteY5" fmla="*/ 549750 h 549750"/>
                <a:gd name="connsiteX6" fmla="*/ 91627 w 10024533"/>
                <a:gd name="connsiteY6" fmla="*/ 549750 h 549750"/>
                <a:gd name="connsiteX7" fmla="*/ 0 w 10024533"/>
                <a:gd name="connsiteY7" fmla="*/ 458123 h 549750"/>
                <a:gd name="connsiteX8" fmla="*/ 0 w 10024533"/>
                <a:gd name="connsiteY8" fmla="*/ 91627 h 54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533" h="549750">
                  <a:moveTo>
                    <a:pt x="0" y="91627"/>
                  </a:moveTo>
                  <a:cubicBezTo>
                    <a:pt x="0" y="41023"/>
                    <a:pt x="41023" y="0"/>
                    <a:pt x="91627" y="0"/>
                  </a:cubicBezTo>
                  <a:lnTo>
                    <a:pt x="9932906" y="0"/>
                  </a:lnTo>
                  <a:cubicBezTo>
                    <a:pt x="9983510" y="0"/>
                    <a:pt x="10024533" y="41023"/>
                    <a:pt x="10024533" y="91627"/>
                  </a:cubicBezTo>
                  <a:lnTo>
                    <a:pt x="10024533" y="458123"/>
                  </a:lnTo>
                  <a:cubicBezTo>
                    <a:pt x="10024533" y="508727"/>
                    <a:pt x="9983510" y="549750"/>
                    <a:pt x="9932906" y="549750"/>
                  </a:cubicBezTo>
                  <a:lnTo>
                    <a:pt x="91627" y="549750"/>
                  </a:lnTo>
                  <a:cubicBezTo>
                    <a:pt x="41023" y="549750"/>
                    <a:pt x="0" y="508727"/>
                    <a:pt x="0" y="458123"/>
                  </a:cubicBezTo>
                  <a:lnTo>
                    <a:pt x="0" y="9162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087" tIns="122087" rIns="122087" bIns="122087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/>
                <a:t>Elemen </a:t>
              </a:r>
              <a:r>
                <a:rPr lang="en-US" sz="2500" kern="1200" dirty="0" err="1"/>
                <a:t>Perancangan</a:t>
              </a:r>
              <a:r>
                <a:rPr lang="en-US" sz="2500" kern="1200" dirty="0"/>
                <a:t>: </a:t>
              </a:r>
              <a:r>
                <a:rPr lang="en-US" sz="2500" kern="1200" dirty="0" err="1"/>
                <a:t>Alinyemen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Vertikal</a:t>
              </a:r>
              <a:endParaRPr lang="en-US" sz="2500" kern="1200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CAD3FA5-4A33-C7BC-94A3-78CBE5DFE6EB}"/>
                </a:ext>
              </a:extLst>
            </p:cNvPr>
            <p:cNvSpPr/>
            <p:nvPr/>
          </p:nvSpPr>
          <p:spPr>
            <a:xfrm>
              <a:off x="1049867" y="4476183"/>
              <a:ext cx="10024533" cy="1311862"/>
            </a:xfrm>
            <a:custGeom>
              <a:avLst/>
              <a:gdLst>
                <a:gd name="connsiteX0" fmla="*/ 0 w 10024533"/>
                <a:gd name="connsiteY0" fmla="*/ 0 h 1311862"/>
                <a:gd name="connsiteX1" fmla="*/ 10024533 w 10024533"/>
                <a:gd name="connsiteY1" fmla="*/ 0 h 1311862"/>
                <a:gd name="connsiteX2" fmla="*/ 10024533 w 10024533"/>
                <a:gd name="connsiteY2" fmla="*/ 1311862 h 1311862"/>
                <a:gd name="connsiteX3" fmla="*/ 0 w 10024533"/>
                <a:gd name="connsiteY3" fmla="*/ 1311862 h 1311862"/>
                <a:gd name="connsiteX4" fmla="*/ 0 w 10024533"/>
                <a:gd name="connsiteY4" fmla="*/ 0 h 1311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533" h="1311862">
                  <a:moveTo>
                    <a:pt x="0" y="0"/>
                  </a:moveTo>
                  <a:lnTo>
                    <a:pt x="10024533" y="0"/>
                  </a:lnTo>
                  <a:lnTo>
                    <a:pt x="10024533" y="1311862"/>
                  </a:lnTo>
                  <a:lnTo>
                    <a:pt x="0" y="131186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8279" tIns="25400" rIns="142240" bIns="25400" numCol="1" spcCol="1270" anchor="t" anchorCtr="0">
              <a:noAutofit/>
            </a:bodyPr>
            <a:lstStyle/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Kriteria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Landai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Maksimum</a:t>
              </a:r>
              <a:r>
                <a:rPr lang="en-US" sz="2000" kern="1200" dirty="0"/>
                <a:t> dan Panjang </a:t>
              </a:r>
              <a:r>
                <a:rPr lang="en-US" sz="2000" kern="1200" dirty="0" err="1"/>
                <a:t>Kritis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Lengkung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Vertikal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Cembung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Lengkung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Vertikal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Cekung</a:t>
              </a:r>
              <a:endParaRPr lang="en-US" sz="2000" kern="1200" dirty="0"/>
            </a:p>
            <a:p>
              <a:pPr marL="228600" lvl="1" indent="-228600" algn="l" defTabSz="8890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000" kern="1200" dirty="0" err="1"/>
                <a:t>Koordinasi</a:t>
              </a:r>
              <a:r>
                <a:rPr lang="en-US" sz="2000" kern="1200" dirty="0"/>
                <a:t> </a:t>
              </a:r>
              <a:r>
                <a:rPr lang="en-US" sz="2000" kern="1200" dirty="0" err="1"/>
                <a:t>Alinyemen</a:t>
              </a:r>
              <a:endParaRPr lang="en-US" sz="2000" kern="1200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F731C01-657C-89D6-CE9F-BC584C266CF7}"/>
                </a:ext>
              </a:extLst>
            </p:cNvPr>
            <p:cNvSpPr/>
            <p:nvPr/>
          </p:nvSpPr>
          <p:spPr>
            <a:xfrm>
              <a:off x="1049867" y="5788045"/>
              <a:ext cx="10024533" cy="523644"/>
            </a:xfrm>
            <a:custGeom>
              <a:avLst/>
              <a:gdLst>
                <a:gd name="connsiteX0" fmla="*/ 0 w 10024533"/>
                <a:gd name="connsiteY0" fmla="*/ 87276 h 523644"/>
                <a:gd name="connsiteX1" fmla="*/ 87276 w 10024533"/>
                <a:gd name="connsiteY1" fmla="*/ 0 h 523644"/>
                <a:gd name="connsiteX2" fmla="*/ 9937257 w 10024533"/>
                <a:gd name="connsiteY2" fmla="*/ 0 h 523644"/>
                <a:gd name="connsiteX3" fmla="*/ 10024533 w 10024533"/>
                <a:gd name="connsiteY3" fmla="*/ 87276 h 523644"/>
                <a:gd name="connsiteX4" fmla="*/ 10024533 w 10024533"/>
                <a:gd name="connsiteY4" fmla="*/ 436368 h 523644"/>
                <a:gd name="connsiteX5" fmla="*/ 9937257 w 10024533"/>
                <a:gd name="connsiteY5" fmla="*/ 523644 h 523644"/>
                <a:gd name="connsiteX6" fmla="*/ 87276 w 10024533"/>
                <a:gd name="connsiteY6" fmla="*/ 523644 h 523644"/>
                <a:gd name="connsiteX7" fmla="*/ 0 w 10024533"/>
                <a:gd name="connsiteY7" fmla="*/ 436368 h 523644"/>
                <a:gd name="connsiteX8" fmla="*/ 0 w 10024533"/>
                <a:gd name="connsiteY8" fmla="*/ 87276 h 523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533" h="523644">
                  <a:moveTo>
                    <a:pt x="0" y="87276"/>
                  </a:moveTo>
                  <a:cubicBezTo>
                    <a:pt x="0" y="39075"/>
                    <a:pt x="39075" y="0"/>
                    <a:pt x="87276" y="0"/>
                  </a:cubicBezTo>
                  <a:lnTo>
                    <a:pt x="9937257" y="0"/>
                  </a:lnTo>
                  <a:cubicBezTo>
                    <a:pt x="9985458" y="0"/>
                    <a:pt x="10024533" y="39075"/>
                    <a:pt x="10024533" y="87276"/>
                  </a:cubicBezTo>
                  <a:lnTo>
                    <a:pt x="10024533" y="436368"/>
                  </a:lnTo>
                  <a:cubicBezTo>
                    <a:pt x="10024533" y="484569"/>
                    <a:pt x="9985458" y="523644"/>
                    <a:pt x="9937257" y="523644"/>
                  </a:cubicBezTo>
                  <a:lnTo>
                    <a:pt x="87276" y="523644"/>
                  </a:lnTo>
                  <a:cubicBezTo>
                    <a:pt x="39075" y="523644"/>
                    <a:pt x="0" y="484569"/>
                    <a:pt x="0" y="436368"/>
                  </a:cubicBezTo>
                  <a:lnTo>
                    <a:pt x="0" y="8727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0812" tIns="120812" rIns="120812" bIns="120812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Elemen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Perancangan</a:t>
              </a:r>
              <a:r>
                <a:rPr lang="en-US" sz="2500" kern="1200" dirty="0"/>
                <a:t>: </a:t>
              </a:r>
              <a:r>
                <a:rPr lang="en-US" sz="2500" kern="1200" dirty="0" err="1"/>
                <a:t>Potongan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Melintang</a:t>
              </a:r>
              <a:endParaRPr lang="en-US" sz="25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36417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DE001D1-EBC8-C0E2-D2D5-D44E317C2431}"/>
              </a:ext>
            </a:extLst>
          </p:cNvPr>
          <p:cNvGrpSpPr/>
          <p:nvPr/>
        </p:nvGrpSpPr>
        <p:grpSpPr>
          <a:xfrm>
            <a:off x="966740" y="975948"/>
            <a:ext cx="10024533" cy="2293029"/>
            <a:chOff x="1049867" y="2150121"/>
            <a:chExt cx="10024533" cy="229302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507FFA62-EA89-48EF-3ACE-6B03FF189550}"/>
                </a:ext>
              </a:extLst>
            </p:cNvPr>
            <p:cNvSpPr/>
            <p:nvPr/>
          </p:nvSpPr>
          <p:spPr>
            <a:xfrm>
              <a:off x="1049867" y="2150121"/>
              <a:ext cx="10024533" cy="530929"/>
            </a:xfrm>
            <a:custGeom>
              <a:avLst/>
              <a:gdLst>
                <a:gd name="connsiteX0" fmla="*/ 0 w 10024533"/>
                <a:gd name="connsiteY0" fmla="*/ 88490 h 530929"/>
                <a:gd name="connsiteX1" fmla="*/ 88490 w 10024533"/>
                <a:gd name="connsiteY1" fmla="*/ 0 h 530929"/>
                <a:gd name="connsiteX2" fmla="*/ 9936043 w 10024533"/>
                <a:gd name="connsiteY2" fmla="*/ 0 h 530929"/>
                <a:gd name="connsiteX3" fmla="*/ 10024533 w 10024533"/>
                <a:gd name="connsiteY3" fmla="*/ 88490 h 530929"/>
                <a:gd name="connsiteX4" fmla="*/ 10024533 w 10024533"/>
                <a:gd name="connsiteY4" fmla="*/ 442439 h 530929"/>
                <a:gd name="connsiteX5" fmla="*/ 9936043 w 10024533"/>
                <a:gd name="connsiteY5" fmla="*/ 530929 h 530929"/>
                <a:gd name="connsiteX6" fmla="*/ 88490 w 10024533"/>
                <a:gd name="connsiteY6" fmla="*/ 530929 h 530929"/>
                <a:gd name="connsiteX7" fmla="*/ 0 w 10024533"/>
                <a:gd name="connsiteY7" fmla="*/ 442439 h 530929"/>
                <a:gd name="connsiteX8" fmla="*/ 0 w 10024533"/>
                <a:gd name="connsiteY8" fmla="*/ 88490 h 530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024533" h="530929">
                  <a:moveTo>
                    <a:pt x="0" y="88490"/>
                  </a:moveTo>
                  <a:cubicBezTo>
                    <a:pt x="0" y="39618"/>
                    <a:pt x="39618" y="0"/>
                    <a:pt x="88490" y="0"/>
                  </a:cubicBezTo>
                  <a:lnTo>
                    <a:pt x="9936043" y="0"/>
                  </a:lnTo>
                  <a:cubicBezTo>
                    <a:pt x="9984915" y="0"/>
                    <a:pt x="10024533" y="39618"/>
                    <a:pt x="10024533" y="88490"/>
                  </a:cubicBezTo>
                  <a:lnTo>
                    <a:pt x="10024533" y="442439"/>
                  </a:lnTo>
                  <a:cubicBezTo>
                    <a:pt x="10024533" y="491311"/>
                    <a:pt x="9984915" y="530929"/>
                    <a:pt x="9936043" y="530929"/>
                  </a:cubicBezTo>
                  <a:lnTo>
                    <a:pt x="88490" y="530929"/>
                  </a:lnTo>
                  <a:cubicBezTo>
                    <a:pt x="39618" y="530929"/>
                    <a:pt x="0" y="491311"/>
                    <a:pt x="0" y="442439"/>
                  </a:cubicBezTo>
                  <a:lnTo>
                    <a:pt x="0" y="88490"/>
                  </a:lnTo>
                  <a:close/>
                </a:path>
              </a:pathLst>
            </a:custGeom>
            <a:solidFill>
              <a:srgbClr val="D88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1168" tIns="121168" rIns="121168" bIns="121168" numCol="1" spcCol="1270" anchor="ctr" anchorCtr="0">
              <a:noAutofit/>
            </a:bodyPr>
            <a:lstStyle/>
            <a:p>
              <a:pPr marL="0" lvl="0" indent="0" algn="l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500" kern="1200" dirty="0" err="1"/>
                <a:t>Perancangan</a:t>
              </a:r>
              <a:r>
                <a:rPr lang="en-US" sz="2500" kern="1200" dirty="0"/>
                <a:t> </a:t>
              </a:r>
              <a:r>
                <a:rPr lang="en-US" sz="2500" kern="1200" dirty="0" err="1"/>
                <a:t>Perkerasana</a:t>
              </a:r>
              <a:r>
                <a:rPr lang="en-US" sz="2500" kern="1200" dirty="0"/>
                <a:t> Jalan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3019F1E-09AA-6382-3378-1D8630182129}"/>
                </a:ext>
              </a:extLst>
            </p:cNvPr>
            <p:cNvSpPr/>
            <p:nvPr/>
          </p:nvSpPr>
          <p:spPr>
            <a:xfrm>
              <a:off x="1049867" y="2787150"/>
              <a:ext cx="10024533" cy="1656000"/>
            </a:xfrm>
            <a:custGeom>
              <a:avLst/>
              <a:gdLst>
                <a:gd name="connsiteX0" fmla="*/ 0 w 10024533"/>
                <a:gd name="connsiteY0" fmla="*/ 0 h 1656000"/>
                <a:gd name="connsiteX1" fmla="*/ 10024533 w 10024533"/>
                <a:gd name="connsiteY1" fmla="*/ 0 h 1656000"/>
                <a:gd name="connsiteX2" fmla="*/ 10024533 w 10024533"/>
                <a:gd name="connsiteY2" fmla="*/ 1656000 h 1656000"/>
                <a:gd name="connsiteX3" fmla="*/ 0 w 10024533"/>
                <a:gd name="connsiteY3" fmla="*/ 1656000 h 1656000"/>
                <a:gd name="connsiteX4" fmla="*/ 0 w 10024533"/>
                <a:gd name="connsiteY4" fmla="*/ 0 h 165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24533" h="1656000">
                  <a:moveTo>
                    <a:pt x="0" y="0"/>
                  </a:moveTo>
                  <a:lnTo>
                    <a:pt x="10024533" y="0"/>
                  </a:lnTo>
                  <a:lnTo>
                    <a:pt x="10024533" y="1656000"/>
                  </a:lnTo>
                  <a:lnTo>
                    <a:pt x="0" y="1656000"/>
                  </a:lnTo>
                  <a:lnTo>
                    <a:pt x="0" y="0"/>
                  </a:lnTo>
                  <a:close/>
                </a:path>
              </a:pathLst>
            </a:custGeom>
            <a:noFill/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18279" tIns="25400" rIns="142240" bIns="25400" numCol="1" spcCol="1270" anchor="t" anchorCtr="0">
              <a:noAutofit/>
            </a:bodyPr>
            <a:lstStyle/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Pengantar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Perkerasan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Jalan</a:t>
              </a: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dirty="0">
                  <a:solidFill>
                    <a:srgbClr val="002060"/>
                  </a:solidFill>
                  <a:latin typeface="Cambria" panose="02040503050406030204" pitchFamily="18" charset="0"/>
                </a:rPr>
                <a:t>Tanah Dasar</a:t>
              </a:r>
              <a:endParaRPr lang="en-US" sz="2400" kern="12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Bahan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perkerasan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jalan</a:t>
              </a:r>
              <a:endParaRPr lang="en-US" sz="2400" kern="1200" dirty="0">
                <a:solidFill>
                  <a:srgbClr val="002060"/>
                </a:solidFill>
                <a:latin typeface="Cambria" panose="020405030504060302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Perancangan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Perkerasan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Flexible dan </a:t>
              </a:r>
              <a:r>
                <a:rPr lang="en-US" sz="2400" kern="1200" dirty="0" err="1">
                  <a:solidFill>
                    <a:srgbClr val="002060"/>
                  </a:solidFill>
                  <a:latin typeface="Cambria" panose="02040503050406030204" pitchFamily="18" charset="0"/>
                </a:rPr>
                <a:t>Perkerasan</a:t>
              </a:r>
              <a:r>
                <a:rPr lang="en-US" sz="2400" kern="1200" dirty="0">
                  <a:solidFill>
                    <a:srgbClr val="002060"/>
                  </a:solidFill>
                  <a:latin typeface="Cambria" panose="02040503050406030204" pitchFamily="18" charset="0"/>
                </a:rPr>
                <a:t> Kaku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755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Referensi</a:t>
            </a:r>
            <a:r>
              <a:rPr lang="en-US" dirty="0"/>
              <a:t> </a:t>
            </a:r>
            <a:r>
              <a:rPr lang="en-US" dirty="0" err="1"/>
              <a:t>Utama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Bina Marga. 2021. </a:t>
            </a:r>
            <a:r>
              <a:rPr lang="en-US" dirty="0" err="1"/>
              <a:t>Pedoman</a:t>
            </a:r>
            <a:r>
              <a:rPr lang="en-US" dirty="0"/>
              <a:t> Desain </a:t>
            </a:r>
            <a:r>
              <a:rPr lang="en-US" dirty="0" err="1"/>
              <a:t>Geometrik</a:t>
            </a:r>
            <a:r>
              <a:rPr lang="en-US" dirty="0"/>
              <a:t> Jalan, 13/P/BM/2021 (SE 20/SE/Db/2021). https://</a:t>
            </a:r>
            <a:r>
              <a:rPr lang="en-US" dirty="0" err="1"/>
              <a:t>binamarga.pu.go.id</a:t>
            </a:r>
            <a:r>
              <a:rPr lang="en-US" dirty="0"/>
              <a:t>/</a:t>
            </a:r>
            <a:r>
              <a:rPr lang="en-US" dirty="0" err="1"/>
              <a:t>index.php</a:t>
            </a:r>
            <a:r>
              <a:rPr lang="en-US" dirty="0"/>
              <a:t>/</a:t>
            </a:r>
            <a:r>
              <a:rPr lang="en-US" dirty="0" err="1"/>
              <a:t>nspk</a:t>
            </a:r>
            <a:r>
              <a:rPr lang="en-US" dirty="0"/>
              <a:t>/detail/surat-edaran-direktur-jenderal-bina-marga-nomor-20sedb2021-tentang-pedoman-desain-geometrik-jalan-pedoman-nomor-13pbm2021</a:t>
            </a:r>
            <a:endParaRPr lang="en-ID" dirty="0"/>
          </a:p>
          <a:p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Bina Marga. 2024. Manual Desain </a:t>
            </a:r>
            <a:r>
              <a:rPr lang="en-US" dirty="0" err="1"/>
              <a:t>Perkerasan</a:t>
            </a:r>
            <a:r>
              <a:rPr lang="en-US" dirty="0"/>
              <a:t> Jalan, 03/M/BM/2024. https://</a:t>
            </a:r>
            <a:r>
              <a:rPr lang="en-US" dirty="0" err="1"/>
              <a:t>binamarga.pu.go.id</a:t>
            </a:r>
            <a:r>
              <a:rPr lang="en-US" dirty="0"/>
              <a:t>/</a:t>
            </a:r>
            <a:r>
              <a:rPr lang="en-US" dirty="0" err="1"/>
              <a:t>index.php</a:t>
            </a:r>
            <a:r>
              <a:rPr lang="en-US" dirty="0"/>
              <a:t>/</a:t>
            </a:r>
            <a:r>
              <a:rPr lang="en-US" dirty="0" err="1"/>
              <a:t>nspk</a:t>
            </a:r>
            <a:r>
              <a:rPr lang="en-US" dirty="0"/>
              <a:t>/detail/03mbm2024-manual-desain-perkerasan-jalan-2024</a:t>
            </a:r>
            <a:endParaRPr lang="en-ID" dirty="0"/>
          </a:p>
          <a:p>
            <a:r>
              <a:rPr lang="en-US" dirty="0" err="1"/>
              <a:t>Direktorat</a:t>
            </a:r>
            <a:r>
              <a:rPr lang="en-US" dirty="0"/>
              <a:t> </a:t>
            </a:r>
            <a:r>
              <a:rPr lang="en-US" dirty="0" err="1"/>
              <a:t>Jenderal</a:t>
            </a:r>
            <a:r>
              <a:rPr lang="en-US" dirty="0"/>
              <a:t> Bina Marga. 2021. </a:t>
            </a:r>
            <a:r>
              <a:rPr lang="en-US" dirty="0" err="1"/>
              <a:t>Pedoman</a:t>
            </a:r>
            <a:r>
              <a:rPr lang="en-US" dirty="0"/>
              <a:t> Desain </a:t>
            </a:r>
            <a:r>
              <a:rPr lang="en-US" dirty="0" err="1"/>
              <a:t>Drainase</a:t>
            </a:r>
            <a:r>
              <a:rPr lang="en-US" dirty="0"/>
              <a:t> Jalan, 15/P/BM/2021. https://</a:t>
            </a:r>
            <a:r>
              <a:rPr lang="en-US" dirty="0" err="1"/>
              <a:t>binamarga.pu.go.id</a:t>
            </a:r>
            <a:r>
              <a:rPr lang="en-US" dirty="0"/>
              <a:t>/</a:t>
            </a:r>
            <a:r>
              <a:rPr lang="en-US" dirty="0" err="1"/>
              <a:t>index.php</a:t>
            </a:r>
            <a:r>
              <a:rPr lang="en-US" dirty="0"/>
              <a:t>/</a:t>
            </a:r>
            <a:r>
              <a:rPr lang="en-US" dirty="0" err="1"/>
              <a:t>nspk</a:t>
            </a:r>
            <a:r>
              <a:rPr lang="en-US" dirty="0"/>
              <a:t>/all/363</a:t>
            </a:r>
            <a:endParaRPr lang="en-ID" dirty="0"/>
          </a:p>
          <a:p>
            <a:r>
              <a:rPr lang="en-US" dirty="0" err="1"/>
              <a:t>Permendiktisaintek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39 </a:t>
            </a:r>
            <a:r>
              <a:rPr lang="en-US" dirty="0" err="1"/>
              <a:t>Tahun</a:t>
            </a:r>
            <a:r>
              <a:rPr lang="en-US" dirty="0"/>
              <a:t> 2025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Penjaminan</a:t>
            </a:r>
            <a:r>
              <a:rPr lang="en-US" dirty="0"/>
              <a:t> Mutu Pendidikan Tinggi. https://</a:t>
            </a:r>
            <a:r>
              <a:rPr lang="en-US" dirty="0" err="1"/>
              <a:t>peraturan.go.id</a:t>
            </a:r>
            <a:r>
              <a:rPr lang="en-US" dirty="0"/>
              <a:t>/id/permendiktisaintek-no-39-tahun-2025</a:t>
            </a:r>
            <a:endParaRPr lang="en-ID" dirty="0"/>
          </a:p>
          <a:p>
            <a:r>
              <a:rPr lang="en-US" dirty="0"/>
              <a:t>AASHTO. 1993. AASHTO Guide for Design of Pavement Structures, 4th edition. AASHTO, Washington, DC. https://</a:t>
            </a:r>
            <a:r>
              <a:rPr lang="en-US" dirty="0" err="1"/>
              <a:t>store.transportation.org</a:t>
            </a:r>
            <a:r>
              <a:rPr lang="en-US" dirty="0"/>
              <a:t>/Item/</a:t>
            </a:r>
            <a:r>
              <a:rPr lang="en-US" dirty="0" err="1"/>
              <a:t>PublicationDetail?ID</a:t>
            </a:r>
            <a:r>
              <a:rPr lang="en-US" dirty="0"/>
              <a:t>=1937</a:t>
            </a:r>
            <a:endParaRPr lang="en-ID" dirty="0"/>
          </a:p>
          <a:p>
            <a:r>
              <a:rPr lang="en-US" dirty="0"/>
              <a:t>AASHTO. 2020. Mechanistic-Empirical Pavement Design Guide: A Manual of Practice, 3rd edition. </a:t>
            </a:r>
            <a:r>
              <a:rPr lang="en-US" dirty="0" err="1"/>
              <a:t>Bacaan</a:t>
            </a:r>
            <a:r>
              <a:rPr lang="en-US" dirty="0"/>
              <a:t> </a:t>
            </a:r>
            <a:r>
              <a:rPr lang="en-US" dirty="0" err="1"/>
              <a:t>pengayaan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;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hitungan</a:t>
            </a:r>
            <a:r>
              <a:rPr lang="en-US" dirty="0"/>
              <a:t> </a:t>
            </a:r>
            <a:r>
              <a:rPr lang="en-US" dirty="0" err="1"/>
              <a:t>wajib</a:t>
            </a:r>
            <a:r>
              <a:rPr lang="en-US" dirty="0"/>
              <a:t> pada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kuliah</a:t>
            </a:r>
            <a:r>
              <a:rPr lang="en-US" dirty="0"/>
              <a:t> 2 SKS. https://</a:t>
            </a:r>
            <a:r>
              <a:rPr lang="en-US" dirty="0" err="1"/>
              <a:t>aashtojournal.transportation.org</a:t>
            </a:r>
            <a:r>
              <a:rPr lang="en-US" dirty="0"/>
              <a:t>/</a:t>
            </a:r>
            <a:r>
              <a:rPr lang="en-US" dirty="0" err="1"/>
              <a:t>aashto</a:t>
            </a:r>
            <a:r>
              <a:rPr lang="en-US" dirty="0"/>
              <a:t>-issues-revised-pavement-design-guide/</a:t>
            </a:r>
            <a:endParaRPr lang="en-US" sz="2800" dirty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2800" dirty="0"/>
              <a:t>AASHTO (</a:t>
            </a:r>
            <a:r>
              <a:rPr lang="en-US" sz="2800" i="1" dirty="0"/>
              <a:t>American Association of State Highway and Transportation Officials</a:t>
            </a:r>
            <a:r>
              <a:rPr lang="en-US" sz="2800" dirty="0"/>
              <a:t>)</a:t>
            </a:r>
            <a:r>
              <a:rPr lang="en-US" sz="2800" i="1" dirty="0"/>
              <a:t>, “</a:t>
            </a:r>
            <a:r>
              <a:rPr lang="en-US" sz="2800" b="1" i="1" dirty="0"/>
              <a:t>A Policy on Geometric Design of Highway and Streets</a:t>
            </a:r>
            <a:r>
              <a:rPr lang="en-US" sz="2800" i="1" dirty="0"/>
              <a:t>” (the Green Book), 4</a:t>
            </a:r>
            <a:r>
              <a:rPr lang="en-US" sz="2800" i="1" baseline="30000" dirty="0"/>
              <a:t>th</a:t>
            </a:r>
            <a:r>
              <a:rPr lang="en-US" sz="2800" i="1" dirty="0"/>
              <a:t> eds (2001) </a:t>
            </a:r>
            <a:r>
              <a:rPr lang="en-US" sz="2800" dirty="0"/>
              <a:t>dan 6</a:t>
            </a:r>
            <a:r>
              <a:rPr lang="en-US" sz="2800" baseline="30000" dirty="0"/>
              <a:t>th</a:t>
            </a:r>
            <a:r>
              <a:rPr lang="en-US" sz="2800" dirty="0"/>
              <a:t> eds. (</a:t>
            </a:r>
            <a:r>
              <a:rPr lang="en-US" sz="2800" i="1" dirty="0"/>
              <a:t>2011);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/>
              <a:t>Guide to Road Design Part 3: Geometric Design (</a:t>
            </a:r>
            <a:r>
              <a:rPr lang="en-US" b="1" dirty="0" err="1"/>
              <a:t>Austroads</a:t>
            </a:r>
            <a:r>
              <a:rPr lang="en-US" dirty="0"/>
              <a:t>, 2021)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85302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EDB23-5CE2-954E-989D-68EA120B9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Acuan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>
                <a:latin typeface="Dubai Light" panose="020B0303030403030204" pitchFamily="34" charset="-78"/>
                <a:cs typeface="Dubai Light" panose="020B0303030403030204" pitchFamily="34" charset="-78"/>
              </a:rPr>
              <a:t>Geometrik</a:t>
            </a:r>
            <a:r>
              <a:rPr lang="en-US" dirty="0"/>
              <a:t> Jalan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5633B6-2302-0447-9314-EF9AEDEE33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Dasar</a:t>
            </a:r>
          </a:p>
          <a:p>
            <a:pPr lvl="1"/>
            <a:r>
              <a:rPr lang="en-US" dirty="0"/>
              <a:t>UU no. 2/2022 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UU no 38/2004 </a:t>
            </a:r>
            <a:r>
              <a:rPr lang="en-US" dirty="0" err="1"/>
              <a:t>ttg</a:t>
            </a:r>
            <a:r>
              <a:rPr lang="en-US" dirty="0"/>
              <a:t> Jalan</a:t>
            </a:r>
          </a:p>
          <a:p>
            <a:pPr lvl="1"/>
            <a:r>
              <a:rPr lang="en-US" dirty="0"/>
              <a:t>PP no 34/2006 </a:t>
            </a:r>
            <a:r>
              <a:rPr lang="en-US" dirty="0" err="1"/>
              <a:t>ttg</a:t>
            </a:r>
            <a:r>
              <a:rPr lang="en-US" dirty="0"/>
              <a:t> Jalan</a:t>
            </a:r>
          </a:p>
          <a:p>
            <a:r>
              <a:rPr lang="en-US" dirty="0"/>
              <a:t>Yang </a:t>
            </a:r>
            <a:r>
              <a:rPr lang="en-US" dirty="0" err="1"/>
              <a:t>Berlaku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Permen</a:t>
            </a:r>
            <a:r>
              <a:rPr lang="en-US" dirty="0"/>
              <a:t> PUPR No 5 </a:t>
            </a:r>
            <a:r>
              <a:rPr lang="en-US" dirty="0" err="1"/>
              <a:t>tahun</a:t>
            </a:r>
            <a:r>
              <a:rPr lang="en-US" dirty="0"/>
              <a:t> 2023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Teknis Jalan dan </a:t>
            </a:r>
            <a:r>
              <a:rPr lang="en-US" dirty="0" err="1"/>
              <a:t>Perencanaan</a:t>
            </a:r>
            <a:r>
              <a:rPr lang="en-US" dirty="0"/>
              <a:t> Teknis Jalan</a:t>
            </a:r>
          </a:p>
          <a:p>
            <a:pPr lvl="1"/>
            <a:r>
              <a:rPr lang="en-US" dirty="0" err="1"/>
              <a:t>Pedoman</a:t>
            </a:r>
            <a:r>
              <a:rPr lang="en-US" dirty="0"/>
              <a:t> Desain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ID" dirty="0"/>
              <a:t>No.13/P/BM/2021</a:t>
            </a:r>
            <a:r>
              <a:rPr lang="en-US" dirty="0"/>
              <a:t>;</a:t>
            </a:r>
          </a:p>
          <a:p>
            <a:r>
              <a:rPr lang="en-US" dirty="0"/>
              <a:t>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Perkotaan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1992;</a:t>
            </a:r>
          </a:p>
          <a:p>
            <a:pPr lvl="1"/>
            <a:r>
              <a:rPr lang="en-US" dirty="0"/>
              <a:t>Tata Cara </a:t>
            </a:r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Antarkota</a:t>
            </a:r>
            <a:r>
              <a:rPr lang="en-US" dirty="0"/>
              <a:t> No. 38/TBM/1997;</a:t>
            </a:r>
          </a:p>
          <a:p>
            <a:pPr lvl="1"/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Perkotaan</a:t>
            </a:r>
            <a:r>
              <a:rPr lang="en-US" dirty="0"/>
              <a:t> RSNI T-14-2004;</a:t>
            </a:r>
          </a:p>
          <a:p>
            <a:pPr lvl="1"/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 </a:t>
            </a:r>
            <a:r>
              <a:rPr lang="en-US" dirty="0" err="1"/>
              <a:t>Bebas</a:t>
            </a:r>
            <a:r>
              <a:rPr lang="en-US" dirty="0"/>
              <a:t> </a:t>
            </a:r>
            <a:r>
              <a:rPr lang="en-US" dirty="0" err="1"/>
              <a:t>Hambatan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Jalan Tol No. 007/BM/2009;</a:t>
            </a:r>
          </a:p>
          <a:p>
            <a:pPr lvl="1"/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Perlintasan</a:t>
            </a:r>
            <a:r>
              <a:rPr lang="en-US" dirty="0"/>
              <a:t> Jalan </a:t>
            </a:r>
            <a:r>
              <a:rPr lang="en-US" dirty="0" err="1"/>
              <a:t>dengan</a:t>
            </a:r>
            <a:r>
              <a:rPr lang="en-US" dirty="0"/>
              <a:t> Jalur </a:t>
            </a:r>
            <a:r>
              <a:rPr lang="en-US" dirty="0" err="1"/>
              <a:t>Kereta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Pd. No. 008/PW/2004;</a:t>
            </a:r>
          </a:p>
          <a:p>
            <a:pPr lvl="1"/>
            <a:r>
              <a:rPr lang="en-US" dirty="0" err="1"/>
              <a:t>Permen</a:t>
            </a:r>
            <a:r>
              <a:rPr lang="en-US" dirty="0"/>
              <a:t> PU No. 19/PRT/M/2011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Persyaratan</a:t>
            </a:r>
            <a:r>
              <a:rPr lang="en-US" dirty="0"/>
              <a:t> Teknis Jalan dan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Perencanaan</a:t>
            </a:r>
            <a:r>
              <a:rPr lang="en-US" dirty="0"/>
              <a:t> Teknis Jalan;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81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Lingkup</a:t>
            </a:r>
            <a:r>
              <a:rPr lang="en-US" dirty="0"/>
              <a:t> </a:t>
            </a:r>
            <a:r>
              <a:rPr dirty="0" err="1"/>
              <a:t>Penilaian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i="1" dirty="0" err="1"/>
              <a:t>Tugas</a:t>
            </a:r>
            <a:r>
              <a:rPr lang="en-US" i="1" dirty="0"/>
              <a:t> </a:t>
            </a:r>
            <a:r>
              <a:rPr lang="en-US" i="1" dirty="0" err="1"/>
              <a:t>kuliah</a:t>
            </a:r>
            <a:r>
              <a:rPr lang="en-US" i="1" dirty="0"/>
              <a:t> </a:t>
            </a:r>
            <a:r>
              <a:rPr lang="en-US" i="1" dirty="0" err="1"/>
              <a:t>atau</a:t>
            </a:r>
            <a:r>
              <a:rPr lang="en-US" i="1" dirty="0"/>
              <a:t> </a:t>
            </a:r>
            <a:r>
              <a:rPr lang="en-US" i="1" dirty="0" err="1"/>
              <a:t>kuis</a:t>
            </a:r>
            <a:endParaRPr lang="en-US" i="1" dirty="0"/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i="1" dirty="0" err="1"/>
              <a:t>Ujian</a:t>
            </a:r>
            <a:r>
              <a:rPr lang="en-US" i="1" dirty="0"/>
              <a:t> Tengah Semester (UTS)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i="1" dirty="0" err="1"/>
              <a:t>Ujian</a:t>
            </a:r>
            <a:r>
              <a:rPr lang="en-US" i="1" dirty="0"/>
              <a:t> </a:t>
            </a:r>
            <a:r>
              <a:rPr lang="en-US" i="1" dirty="0" err="1"/>
              <a:t>Akhir</a:t>
            </a:r>
            <a:r>
              <a:rPr lang="en-US" i="1" dirty="0"/>
              <a:t> Semester (UAS)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i="1" dirty="0" err="1"/>
              <a:t>Tugas</a:t>
            </a:r>
            <a:r>
              <a:rPr lang="en-US" i="1" dirty="0"/>
              <a:t> </a:t>
            </a:r>
            <a:r>
              <a:rPr lang="en-US" i="1" dirty="0" err="1"/>
              <a:t>Besar</a:t>
            </a:r>
            <a:r>
              <a:rPr lang="en-US" i="1" dirty="0"/>
              <a:t> </a:t>
            </a:r>
            <a:r>
              <a:rPr lang="en-US" i="1" dirty="0" err="1"/>
              <a:t>Perancangan</a:t>
            </a:r>
            <a:r>
              <a:rPr lang="en-US" i="1" dirty="0"/>
              <a:t> </a:t>
            </a:r>
            <a:r>
              <a:rPr lang="en-US" i="1" dirty="0" err="1"/>
              <a:t>Geometrik</a:t>
            </a:r>
            <a:r>
              <a:rPr lang="en-US" i="1" dirty="0"/>
              <a:t> dan </a:t>
            </a:r>
            <a:r>
              <a:rPr lang="en-US" i="1" dirty="0" err="1"/>
              <a:t>Perkerasan</a:t>
            </a:r>
            <a:r>
              <a:rPr lang="en-US" i="1" dirty="0"/>
              <a:t> Jalan</a:t>
            </a:r>
          </a:p>
          <a:p>
            <a:pPr lvl="1">
              <a:spcBef>
                <a:spcPts val="1200"/>
              </a:spcBef>
              <a:spcAft>
                <a:spcPts val="1200"/>
              </a:spcAft>
            </a:pPr>
            <a:r>
              <a:rPr lang="en-US" i="1" dirty="0" err="1"/>
              <a:t>Kelompok</a:t>
            </a:r>
            <a:r>
              <a:rPr lang="en-US" i="1" dirty="0"/>
              <a:t> : 3-4 orang </a:t>
            </a:r>
            <a:r>
              <a:rPr lang="en-US" i="1" dirty="0" err="1"/>
              <a:t>tiap</a:t>
            </a:r>
            <a:r>
              <a:rPr lang="en-US" i="1" dirty="0"/>
              <a:t> </a:t>
            </a:r>
            <a:r>
              <a:rPr lang="en-US" i="1" dirty="0" err="1"/>
              <a:t>kelompok</a:t>
            </a:r>
            <a:r>
              <a:rPr lang="en-US" i="1" dirty="0"/>
              <a:t> dan </a:t>
            </a:r>
            <a:r>
              <a:rPr lang="en-US" i="1" dirty="0" err="1"/>
              <a:t>menggunakan</a:t>
            </a:r>
            <a:r>
              <a:rPr lang="en-US" i="1" dirty="0"/>
              <a:t> software Civil 3D</a:t>
            </a:r>
          </a:p>
        </p:txBody>
      </p:sp>
    </p:spTree>
    <p:extLst>
      <p:ext uri="{BB962C8B-B14F-4D97-AF65-F5344CB8AC3E}">
        <p14:creationId xmlns:p14="http://schemas.microsoft.com/office/powerpoint/2010/main" val="4217024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93A31-0D01-4C44-B968-A2023ABE7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dirty="0"/>
              <a:t>SI3141</a:t>
            </a:r>
            <a:br>
              <a:rPr lang="en-US" dirty="0"/>
            </a:b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A638B2-5D6D-1F4C-A794-AC79FC81B9B0}"/>
              </a:ext>
            </a:extLst>
          </p:cNvPr>
          <p:cNvSpPr txBox="1"/>
          <p:nvPr/>
        </p:nvSpPr>
        <p:spPr>
          <a:xfrm>
            <a:off x="8678643" y="872080"/>
            <a:ext cx="309892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6000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Bagian 1</a:t>
            </a:r>
          </a:p>
          <a:p>
            <a:pPr algn="r"/>
            <a:r>
              <a:rPr lang="en-US" sz="4000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Pendahuluan</a:t>
            </a:r>
            <a:endParaRPr lang="en-US" sz="4000" dirty="0"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31960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F89D02C-B0B1-2D4F-A39F-20EEA777C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Mukadimah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56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ree, outdoor, nature, mountain&#10;&#10;Description automatically generated">
            <a:extLst>
              <a:ext uri="{FF2B5EF4-FFF2-40B4-BE49-F238E27FC236}">
                <a16:creationId xmlns:a16="http://schemas.microsoft.com/office/drawing/2014/main" id="{35853EFB-026B-C80A-FC9B-D4F3B8BC6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960" y="3009938"/>
            <a:ext cx="5029199" cy="3352799"/>
          </a:xfrm>
          <a:prstGeom prst="rect">
            <a:avLst/>
          </a:prstGeom>
        </p:spPr>
      </p:pic>
      <p:pic>
        <p:nvPicPr>
          <p:cNvPr id="12" name="Picture 11" descr="A picture containing tree, outdoor, grass, forest&#10;&#10;Description automatically generated">
            <a:extLst>
              <a:ext uri="{FF2B5EF4-FFF2-40B4-BE49-F238E27FC236}">
                <a16:creationId xmlns:a16="http://schemas.microsoft.com/office/drawing/2014/main" id="{F3BE5F9C-3F44-09DB-6921-3EF95F27A4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031" y="190500"/>
            <a:ext cx="3868411" cy="6142892"/>
          </a:xfrm>
          <a:prstGeom prst="rect">
            <a:avLst/>
          </a:prstGeom>
        </p:spPr>
      </p:pic>
      <p:pic>
        <p:nvPicPr>
          <p:cNvPr id="13" name="Picture 12" descr="A road next to a body of water&#10;&#10;Description automatically generated with medium confidence">
            <a:extLst>
              <a:ext uri="{FF2B5EF4-FFF2-40B4-BE49-F238E27FC236}">
                <a16:creationId xmlns:a16="http://schemas.microsoft.com/office/drawing/2014/main" id="{9C96F383-7CE1-F3B5-11D8-640BC94BDAE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1246" y="164086"/>
            <a:ext cx="5345723" cy="2819438"/>
          </a:xfrm>
          <a:prstGeom prst="rect">
            <a:avLst/>
          </a:prstGeom>
        </p:spPr>
      </p:pic>
      <p:pic>
        <p:nvPicPr>
          <p:cNvPr id="8" name="Picture 7" descr="A truck driving down a dirt road&#10;&#10;Description automatically generated with medium confidence">
            <a:extLst>
              <a:ext uri="{FF2B5EF4-FFF2-40B4-BE49-F238E27FC236}">
                <a16:creationId xmlns:a16="http://schemas.microsoft.com/office/drawing/2014/main" id="{D5D2C643-ED8B-CF4E-6858-B3CFCEEBC23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9359" y="190500"/>
            <a:ext cx="3868411" cy="290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mountain, outdoor, nature, green&#10;&#10;Description automatically generated">
            <a:extLst>
              <a:ext uri="{FF2B5EF4-FFF2-40B4-BE49-F238E27FC236}">
                <a16:creationId xmlns:a16="http://schemas.microsoft.com/office/drawing/2014/main" id="{A833C54A-786E-1071-F0A4-0BC2FB143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47" y="1005335"/>
            <a:ext cx="5162550" cy="5162550"/>
          </a:xfrm>
          <a:prstGeom prst="rect">
            <a:avLst/>
          </a:prstGeom>
        </p:spPr>
      </p:pic>
      <p:pic>
        <p:nvPicPr>
          <p:cNvPr id="12" name="Picture 11" descr="A picture containing tree, grass, outdoor, lush&#10;&#10;Description automatically generated">
            <a:extLst>
              <a:ext uri="{FF2B5EF4-FFF2-40B4-BE49-F238E27FC236}">
                <a16:creationId xmlns:a16="http://schemas.microsoft.com/office/drawing/2014/main" id="{A96AEE69-9C02-D3A6-B53A-E05D690E233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477390"/>
            <a:ext cx="5232400" cy="2951610"/>
          </a:xfrm>
          <a:prstGeom prst="rect">
            <a:avLst/>
          </a:prstGeom>
        </p:spPr>
      </p:pic>
      <p:pic>
        <p:nvPicPr>
          <p:cNvPr id="14" name="Picture 13" descr="A picture containing grass, nature, stone&#10;&#10;Description automatically generated">
            <a:extLst>
              <a:ext uri="{FF2B5EF4-FFF2-40B4-BE49-F238E27FC236}">
                <a16:creationId xmlns:a16="http://schemas.microsoft.com/office/drawing/2014/main" id="{0165D835-6D46-70BB-606A-BE20489612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25154" y="3510180"/>
            <a:ext cx="4013688" cy="300052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FE4BA8-7387-A9C1-B91E-C3F0CE990DE3}"/>
              </a:ext>
            </a:extLst>
          </p:cNvPr>
          <p:cNvSpPr txBox="1"/>
          <p:nvPr/>
        </p:nvSpPr>
        <p:spPr>
          <a:xfrm>
            <a:off x="4388168" y="543670"/>
            <a:ext cx="1111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Dubai" panose="020B0503030403030204" pitchFamily="34" charset="-78"/>
                <a:cs typeface="Dubai" panose="020B0503030403030204" pitchFamily="34" charset="-78"/>
              </a:rPr>
              <a:t>Kelok</a:t>
            </a:r>
            <a:r>
              <a:rPr lang="en-US" sz="2400" dirty="0">
                <a:latin typeface="Dubai" panose="020B0503030403030204" pitchFamily="34" charset="-78"/>
                <a:cs typeface="Dubai" panose="020B0503030403030204" pitchFamily="34" charset="-78"/>
              </a:rPr>
              <a:t> 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1299B1-6D40-8A73-CB14-5E1F0F3A234E}"/>
              </a:ext>
            </a:extLst>
          </p:cNvPr>
          <p:cNvSpPr txBox="1"/>
          <p:nvPr/>
        </p:nvSpPr>
        <p:spPr>
          <a:xfrm>
            <a:off x="6280046" y="3586610"/>
            <a:ext cx="1278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Dubai" panose="020B0503030403030204" pitchFamily="34" charset="-78"/>
                <a:cs typeface="Dubai" panose="020B0503030403030204" pitchFamily="34" charset="-78"/>
              </a:rPr>
              <a:t>Kelok</a:t>
            </a:r>
            <a:r>
              <a:rPr lang="en-US" sz="2400" dirty="0">
                <a:latin typeface="Dubai" panose="020B0503030403030204" pitchFamily="34" charset="-78"/>
                <a:cs typeface="Dubai" panose="020B0503030403030204" pitchFamily="34" charset="-78"/>
              </a:rPr>
              <a:t> 44</a:t>
            </a:r>
          </a:p>
        </p:txBody>
      </p:sp>
    </p:spTree>
    <p:extLst>
      <p:ext uri="{BB962C8B-B14F-4D97-AF65-F5344CB8AC3E}">
        <p14:creationId xmlns:p14="http://schemas.microsoft.com/office/powerpoint/2010/main" val="377657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tree, way, plant&#10;&#10;Description automatically generated">
            <a:extLst>
              <a:ext uri="{FF2B5EF4-FFF2-40B4-BE49-F238E27FC236}">
                <a16:creationId xmlns:a16="http://schemas.microsoft.com/office/drawing/2014/main" id="{6A637FA0-D6CB-91FA-EE27-D409C63BE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39" y="550985"/>
            <a:ext cx="4825025" cy="2702014"/>
          </a:xfrm>
          <a:prstGeom prst="rect">
            <a:avLst/>
          </a:prstGeom>
        </p:spPr>
      </p:pic>
      <p:pic>
        <p:nvPicPr>
          <p:cNvPr id="9" name="Picture 8" descr="A picture containing text, outdoor, mountain, way&#10;&#10;Description automatically generated">
            <a:extLst>
              <a:ext uri="{FF2B5EF4-FFF2-40B4-BE49-F238E27FC236}">
                <a16:creationId xmlns:a16="http://schemas.microsoft.com/office/drawing/2014/main" id="{7AAD24AA-954E-8649-36D8-A660CA838A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5137" y="902676"/>
            <a:ext cx="5080001" cy="3810001"/>
          </a:xfrm>
          <a:prstGeom prst="rect">
            <a:avLst/>
          </a:prstGeom>
        </p:spPr>
      </p:pic>
      <p:pic>
        <p:nvPicPr>
          <p:cNvPr id="7170" name="Picture 2" descr="Sitinjau Lauik, rute ekstrem yang akan dilalui pemudik di Sumatera Barat">
            <a:extLst>
              <a:ext uri="{FF2B5EF4-FFF2-40B4-BE49-F238E27FC236}">
                <a16:creationId xmlns:a16="http://schemas.microsoft.com/office/drawing/2014/main" id="{B5151D4D-76A4-C510-60A2-646B60C29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862" y="3429000"/>
            <a:ext cx="5380892" cy="302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B9B4A8-44E3-3255-B26F-62A689FCD252}"/>
              </a:ext>
            </a:extLst>
          </p:cNvPr>
          <p:cNvSpPr txBox="1"/>
          <p:nvPr/>
        </p:nvSpPr>
        <p:spPr>
          <a:xfrm>
            <a:off x="6424248" y="5205046"/>
            <a:ext cx="24474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latin typeface="Dubai" panose="020B0503030403030204" pitchFamily="34" charset="-78"/>
                <a:cs typeface="Dubai" panose="020B0503030403030204" pitchFamily="34" charset="-78"/>
              </a:rPr>
              <a:t>Sitinjau</a:t>
            </a:r>
            <a:r>
              <a:rPr lang="en-US" sz="3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3200" dirty="0" err="1">
                <a:latin typeface="Dubai" panose="020B0503030403030204" pitchFamily="34" charset="-78"/>
                <a:cs typeface="Dubai" panose="020B0503030403030204" pitchFamily="34" charset="-78"/>
              </a:rPr>
              <a:t>Lauik</a:t>
            </a:r>
            <a:endParaRPr lang="en-US" sz="32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0683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idge over the ocean&#10;&#10;Description automatically generated">
            <a:extLst>
              <a:ext uri="{FF2B5EF4-FFF2-40B4-BE49-F238E27FC236}">
                <a16:creationId xmlns:a16="http://schemas.microsoft.com/office/drawing/2014/main" id="{2776F10D-464F-28A8-F273-930BAD0BD5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2016" y="199270"/>
            <a:ext cx="4191058" cy="28486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12FB73-9DE4-EB29-484C-8A99FBEA4997}"/>
              </a:ext>
            </a:extLst>
          </p:cNvPr>
          <p:cNvSpPr txBox="1"/>
          <p:nvPr/>
        </p:nvSpPr>
        <p:spPr>
          <a:xfrm>
            <a:off x="4475536" y="2740103"/>
            <a:ext cx="14275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Tol Bali </a:t>
            </a:r>
            <a:r>
              <a:rPr lang="en-US" sz="14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Mandara</a:t>
            </a:r>
            <a:endParaRPr lang="en-US" sz="14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7" name="Picture 6" descr="A aerial view of a freeway at night&#10;&#10;Description automatically generated">
            <a:extLst>
              <a:ext uri="{FF2B5EF4-FFF2-40B4-BE49-F238E27FC236}">
                <a16:creationId xmlns:a16="http://schemas.microsoft.com/office/drawing/2014/main" id="{91330C1E-60B5-18AE-60CC-F00500D071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227520"/>
            <a:ext cx="5023764" cy="2820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4608EB-8D46-332A-6C90-712EA0018773}"/>
              </a:ext>
            </a:extLst>
          </p:cNvPr>
          <p:cNvSpPr txBox="1"/>
          <p:nvPr/>
        </p:nvSpPr>
        <p:spPr>
          <a:xfrm>
            <a:off x="6096000" y="2740102"/>
            <a:ext cx="14275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Tol Medan </a:t>
            </a:r>
            <a:r>
              <a:rPr lang="en-US" sz="14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Binjai</a:t>
            </a:r>
            <a:endParaRPr lang="en-US" sz="14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2" name="Picture 11" descr="A highway with cars on it&#10;&#10;Description automatically generated">
            <a:extLst>
              <a:ext uri="{FF2B5EF4-FFF2-40B4-BE49-F238E27FC236}">
                <a16:creationId xmlns:a16="http://schemas.microsoft.com/office/drawing/2014/main" id="{7742D78B-E153-4BBA-CE36-3EB0AC3A04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309" y="3047879"/>
            <a:ext cx="5023765" cy="341062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4638AB7-C19D-F952-B960-536BE8A70343}"/>
              </a:ext>
            </a:extLst>
          </p:cNvPr>
          <p:cNvSpPr txBox="1"/>
          <p:nvPr/>
        </p:nvSpPr>
        <p:spPr>
          <a:xfrm>
            <a:off x="879309" y="3082413"/>
            <a:ext cx="18491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Tol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Tanggerang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Merak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pic>
        <p:nvPicPr>
          <p:cNvPr id="15" name="Picture 14" descr="A highway with cars on it&#10;&#10;Description automatically generated">
            <a:extLst>
              <a:ext uri="{FF2B5EF4-FFF2-40B4-BE49-F238E27FC236}">
                <a16:creationId xmlns:a16="http://schemas.microsoft.com/office/drawing/2014/main" id="{F0A8627D-BF63-8B32-68FA-E6AC18BAB79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0828" y="3082730"/>
            <a:ext cx="5023766" cy="33409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79453B-1264-5AFA-2B99-A93E80ABF973}"/>
              </a:ext>
            </a:extLst>
          </p:cNvPr>
          <p:cNvSpPr txBox="1"/>
          <p:nvPr/>
        </p:nvSpPr>
        <p:spPr>
          <a:xfrm>
            <a:off x="6842818" y="5968562"/>
            <a:ext cx="17628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Tol </a:t>
            </a:r>
            <a:r>
              <a:rPr lang="en-US" sz="14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Wiyoto</a:t>
            </a:r>
            <a:r>
              <a:rPr lang="en-US" sz="14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Wiyono</a:t>
            </a:r>
            <a:endParaRPr lang="en-US" sz="14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690315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road with trees on the side&#10;&#10;Description automatically generated with medium confidence">
            <a:extLst>
              <a:ext uri="{FF2B5EF4-FFF2-40B4-BE49-F238E27FC236}">
                <a16:creationId xmlns:a16="http://schemas.microsoft.com/office/drawing/2014/main" id="{0A56EE37-4394-5F39-E115-73732C48E4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17650" y="826477"/>
            <a:ext cx="9156700" cy="520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73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C5F4E-80CD-D3D2-0103-447672F55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29" y="411885"/>
            <a:ext cx="10733224" cy="788993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Geometrik</a:t>
            </a:r>
            <a:r>
              <a:rPr lang="en-US" dirty="0"/>
              <a:t> Jalan (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) Jalan </a:t>
            </a:r>
            <a:r>
              <a:rPr lang="en-US" dirty="0" err="1"/>
              <a:t>Berkeselamatan</a:t>
            </a:r>
            <a:endParaRPr lang="en-US" dirty="0"/>
          </a:p>
        </p:txBody>
      </p:sp>
      <p:pic>
        <p:nvPicPr>
          <p:cNvPr id="3" name="Picture 2" descr="A picture containing outdoor, tree, nature, forest&#10;&#10;Description automatically generated">
            <a:extLst>
              <a:ext uri="{FF2B5EF4-FFF2-40B4-BE49-F238E27FC236}">
                <a16:creationId xmlns:a16="http://schemas.microsoft.com/office/drawing/2014/main" id="{ABF0076C-F5B4-4A5B-042F-7133331E89D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12146" y="1978727"/>
            <a:ext cx="5079998" cy="3809998"/>
          </a:xfrm>
          <a:prstGeom prst="rect">
            <a:avLst/>
          </a:prstGeom>
        </p:spPr>
      </p:pic>
      <p:pic>
        <p:nvPicPr>
          <p:cNvPr id="4" name="Picture 3" descr="A road with trees on the side&#10;&#10;Description automatically generated with medium confidence">
            <a:extLst>
              <a:ext uri="{FF2B5EF4-FFF2-40B4-BE49-F238E27FC236}">
                <a16:creationId xmlns:a16="http://schemas.microsoft.com/office/drawing/2014/main" id="{59C393C2-2F63-1B12-80FF-50A98C9CF4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709123" y="1657174"/>
            <a:ext cx="5086254" cy="445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877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ruck on the road&#10;&#10;Description automatically generated">
            <a:extLst>
              <a:ext uri="{FF2B5EF4-FFF2-40B4-BE49-F238E27FC236}">
                <a16:creationId xmlns:a16="http://schemas.microsoft.com/office/drawing/2014/main" id="{672E813F-1400-7C7E-99DA-F5126906A06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16214" y="1048904"/>
            <a:ext cx="6211455" cy="4658591"/>
          </a:xfrm>
          <a:prstGeom prst="rect">
            <a:avLst/>
          </a:prstGeom>
        </p:spPr>
      </p:pic>
      <p:pic>
        <p:nvPicPr>
          <p:cNvPr id="8" name="Picture 7" descr="A road with trees and a sign&#10;&#10;Description automatically generated">
            <a:extLst>
              <a:ext uri="{FF2B5EF4-FFF2-40B4-BE49-F238E27FC236}">
                <a16:creationId xmlns:a16="http://schemas.microsoft.com/office/drawing/2014/main" id="{FCD6E044-B49B-F502-8573-DDBC7DFA37D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312" y="272472"/>
            <a:ext cx="6517821" cy="621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014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0A54C-5023-77D2-6261-0DD754D70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Desain </a:t>
            </a:r>
            <a:r>
              <a:rPr lang="en-US" dirty="0" err="1"/>
              <a:t>Geometrik</a:t>
            </a:r>
            <a:r>
              <a:rPr lang="en-US" dirty="0"/>
              <a:t> Jalan</a:t>
            </a:r>
          </a:p>
        </p:txBody>
      </p:sp>
      <p:pic>
        <p:nvPicPr>
          <p:cNvPr id="6" name="Picture 5" descr="A map of a city&#10;&#10;Description automatically generated with medium confidence">
            <a:extLst>
              <a:ext uri="{FF2B5EF4-FFF2-40B4-BE49-F238E27FC236}">
                <a16:creationId xmlns:a16="http://schemas.microsoft.com/office/drawing/2014/main" id="{382C0312-B5D9-55F9-3E21-2E00148E2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207" y="1358972"/>
            <a:ext cx="8391819" cy="506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18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1C8F1-3D40-145E-B1B9-911504E7F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Before CAD</a:t>
            </a:r>
          </a:p>
        </p:txBody>
      </p:sp>
      <p:pic>
        <p:nvPicPr>
          <p:cNvPr id="3" name="Picture 2" descr="A picture containing floor, air, jumping, doing&#10;&#10;Description automatically generated">
            <a:extLst>
              <a:ext uri="{FF2B5EF4-FFF2-40B4-BE49-F238E27FC236}">
                <a16:creationId xmlns:a16="http://schemas.microsoft.com/office/drawing/2014/main" id="{ED88BD72-34D1-931F-334C-B31AB142C3D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0515" y="1200878"/>
            <a:ext cx="6847356" cy="5140033"/>
          </a:xfrm>
          <a:prstGeom prst="rect">
            <a:avLst/>
          </a:prstGeom>
        </p:spPr>
      </p:pic>
      <p:pic>
        <p:nvPicPr>
          <p:cNvPr id="5" name="Picture 4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C1BB831C-4836-06E6-A696-5ED79630C17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29" y="1200878"/>
            <a:ext cx="4445000" cy="3009900"/>
          </a:xfrm>
          <a:prstGeom prst="rect">
            <a:avLst/>
          </a:prstGeom>
        </p:spPr>
      </p:pic>
      <p:pic>
        <p:nvPicPr>
          <p:cNvPr id="6" name="Picture 5" descr="A group of people in a room&#10;&#10;Description automatically generated with low confidence">
            <a:extLst>
              <a:ext uri="{FF2B5EF4-FFF2-40B4-BE49-F238E27FC236}">
                <a16:creationId xmlns:a16="http://schemas.microsoft.com/office/drawing/2014/main" id="{7926B5B0-0A2F-FC83-CCD5-0DA6E7E1C0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30" y="3947037"/>
            <a:ext cx="4445000" cy="2499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6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/>
          <a:srcRect l="14581" t="52783" r="59652" b="11933"/>
          <a:stretch>
            <a:fillRect/>
          </a:stretch>
        </p:blipFill>
        <p:spPr bwMode="auto">
          <a:xfrm>
            <a:off x="1409700" y="208803"/>
            <a:ext cx="8839200" cy="632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087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49788" t="52731" r="24403" b="11863"/>
          <a:stretch>
            <a:fillRect/>
          </a:stretch>
        </p:blipFill>
        <p:spPr bwMode="auto">
          <a:xfrm>
            <a:off x="1371600" y="203080"/>
            <a:ext cx="8839200" cy="6337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9658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3047999" y="2715187"/>
            <a:ext cx="6096000" cy="63182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</a:t>
            </a: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23A5EC77-FE59-A64D-9D0B-A9E41BB55F57}"/>
              </a:ext>
            </a:extLst>
          </p:cNvPr>
          <p:cNvSpPr/>
          <p:nvPr/>
        </p:nvSpPr>
        <p:spPr>
          <a:xfrm>
            <a:off x="5791200" y="3772115"/>
            <a:ext cx="609600" cy="5614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Bookman Old Style" panose="020506040505050202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6DA8DF-462E-DE4D-B695-5EA833A95329}"/>
              </a:ext>
            </a:extLst>
          </p:cNvPr>
          <p:cNvSpPr/>
          <p:nvPr/>
        </p:nvSpPr>
        <p:spPr>
          <a:xfrm>
            <a:off x="2655795" y="693966"/>
            <a:ext cx="68804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Bookman Old Style" panose="02050604050505020204" pitchFamily="18" charset="0"/>
              </a:rPr>
              <a:t>Perencanaan</a:t>
            </a:r>
            <a:r>
              <a:rPr lang="en-US" sz="2800" dirty="0">
                <a:latin typeface="Bookman Old Style" panose="02050604050505020204" pitchFamily="18" charset="0"/>
              </a:rPr>
              <a:t> dan </a:t>
            </a:r>
            <a:r>
              <a:rPr lang="en-US" sz="2800" dirty="0" err="1">
                <a:latin typeface="Bookman Old Style" panose="02050604050505020204" pitchFamily="18" charset="0"/>
              </a:rPr>
              <a:t>pembangunan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2800" dirty="0" err="1">
                <a:latin typeface="Bookman Old Style" panose="02050604050505020204" pitchFamily="18" charset="0"/>
              </a:rPr>
              <a:t>jalan</a:t>
            </a:r>
            <a:endParaRPr lang="en-US" sz="2800" dirty="0">
              <a:latin typeface="Bookman Old Style" panose="020506040505050202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848717-F05E-A540-B79C-EAD4CE84D7B5}"/>
              </a:ext>
            </a:extLst>
          </p:cNvPr>
          <p:cNvSpPr/>
          <p:nvPr/>
        </p:nvSpPr>
        <p:spPr>
          <a:xfrm>
            <a:off x="4173037" y="4676703"/>
            <a:ext cx="455445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latin typeface="Bookman Old Style" panose="02050604050505020204" pitchFamily="18" charset="0"/>
              </a:rPr>
              <a:t>Aspek</a:t>
            </a:r>
            <a:r>
              <a:rPr lang="en-US" sz="2800" dirty="0"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dimensi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jalan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en-US" sz="3600" dirty="0">
              <a:latin typeface="Bookman Old Style" panose="0205060405050502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76336F-5404-9544-A597-A3746D2C949A}"/>
              </a:ext>
            </a:extLst>
          </p:cNvPr>
          <p:cNvSpPr/>
          <p:nvPr/>
        </p:nvSpPr>
        <p:spPr>
          <a:xfrm>
            <a:off x="1366461" y="1752674"/>
            <a:ext cx="3241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Bookman Old Style" panose="02050604050505020204" pitchFamily="18" charset="0"/>
              </a:rPr>
              <a:t>karakteristik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medan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60229E-0E64-B54C-A058-267D4BD76342}"/>
              </a:ext>
            </a:extLst>
          </p:cNvPr>
          <p:cNvSpPr/>
          <p:nvPr/>
        </p:nvSpPr>
        <p:spPr>
          <a:xfrm>
            <a:off x="7583946" y="1786912"/>
            <a:ext cx="37625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Bookman Old Style" panose="02050604050505020204" pitchFamily="18" charset="0"/>
              </a:rPr>
              <a:t>karakteristik</a:t>
            </a:r>
            <a:r>
              <a:rPr lang="en-US" sz="2400" dirty="0">
                <a:latin typeface="Bookman Old Style" panose="02050604050505020204" pitchFamily="18" charset="0"/>
              </a:rPr>
              <a:t> </a:t>
            </a:r>
            <a:r>
              <a:rPr lang="en-US" sz="2400" dirty="0" err="1">
                <a:latin typeface="Bookman Old Style" panose="02050604050505020204" pitchFamily="18" charset="0"/>
              </a:rPr>
              <a:t>lalu-lintas</a:t>
            </a:r>
            <a:endParaRPr lang="en-US" sz="2400" dirty="0">
              <a:latin typeface="Bookman Old Style" panose="02050604050505020204" pitchFamily="18" charset="0"/>
            </a:endParaRPr>
          </a:p>
        </p:txBody>
      </p:sp>
      <p:sp>
        <p:nvSpPr>
          <p:cNvPr id="10" name="Down Arrow 9">
            <a:extLst>
              <a:ext uri="{FF2B5EF4-FFF2-40B4-BE49-F238E27FC236}">
                <a16:creationId xmlns:a16="http://schemas.microsoft.com/office/drawing/2014/main" id="{5112E3C6-12D0-8341-BEE3-FDC79B2B2598}"/>
              </a:ext>
            </a:extLst>
          </p:cNvPr>
          <p:cNvSpPr/>
          <p:nvPr/>
        </p:nvSpPr>
        <p:spPr>
          <a:xfrm>
            <a:off x="5791200" y="1728611"/>
            <a:ext cx="609600" cy="5614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latin typeface="Bookman Old Style" panose="02050604050505020204" pitchFamily="18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7ADD6DA-4FFB-5845-8033-D24CFD22745A}"/>
              </a:ext>
            </a:extLst>
          </p:cNvPr>
          <p:cNvCxnSpPr>
            <a:stCxn id="8" idx="3"/>
          </p:cNvCxnSpPr>
          <p:nvPr/>
        </p:nvCxnSpPr>
        <p:spPr>
          <a:xfrm flipV="1">
            <a:off x="4608054" y="1983506"/>
            <a:ext cx="83022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4F05252-14E8-BD4F-9C82-C31291D45357}"/>
              </a:ext>
            </a:extLst>
          </p:cNvPr>
          <p:cNvCxnSpPr>
            <a:cxnSpLocks/>
          </p:cNvCxnSpPr>
          <p:nvPr/>
        </p:nvCxnSpPr>
        <p:spPr>
          <a:xfrm flipH="1" flipV="1">
            <a:off x="6577263" y="2007305"/>
            <a:ext cx="830220" cy="1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84991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2DCC1-0AA4-839D-351F-FD690D6AD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Tipikal</a:t>
            </a:r>
            <a:r>
              <a:rPr lang="en-US" dirty="0"/>
              <a:t> </a:t>
            </a:r>
            <a:r>
              <a:rPr lang="en-US" dirty="0" err="1"/>
              <a:t>Potongan</a:t>
            </a:r>
            <a:r>
              <a:rPr lang="en-US" dirty="0"/>
              <a:t> </a:t>
            </a:r>
            <a:r>
              <a:rPr lang="en-US" dirty="0" err="1"/>
              <a:t>Melintang</a:t>
            </a:r>
            <a:r>
              <a:rPr lang="en-US" dirty="0"/>
              <a:t> Jalan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7B9856-FB59-AEAF-2164-CC61656B9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450" y="1238250"/>
            <a:ext cx="10954766" cy="3371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0BB347-39EA-1D5E-11FC-45C4DF4E1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816" y="4965700"/>
            <a:ext cx="5232400" cy="130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56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193EBFA2-4E6A-85A1-0ECC-433D1F003ED4}"/>
              </a:ext>
            </a:extLst>
          </p:cNvPr>
          <p:cNvSpPr/>
          <p:nvPr/>
        </p:nvSpPr>
        <p:spPr>
          <a:xfrm>
            <a:off x="869691" y="1538411"/>
            <a:ext cx="2676620" cy="1433344"/>
          </a:xfrm>
          <a:custGeom>
            <a:avLst/>
            <a:gdLst>
              <a:gd name="connsiteX0" fmla="*/ 0 w 2676620"/>
              <a:gd name="connsiteY0" fmla="*/ 170921 h 1709208"/>
              <a:gd name="connsiteX1" fmla="*/ 170921 w 2676620"/>
              <a:gd name="connsiteY1" fmla="*/ 0 h 1709208"/>
              <a:gd name="connsiteX2" fmla="*/ 2505699 w 2676620"/>
              <a:gd name="connsiteY2" fmla="*/ 0 h 1709208"/>
              <a:gd name="connsiteX3" fmla="*/ 2676620 w 2676620"/>
              <a:gd name="connsiteY3" fmla="*/ 170921 h 1709208"/>
              <a:gd name="connsiteX4" fmla="*/ 2676620 w 2676620"/>
              <a:gd name="connsiteY4" fmla="*/ 1538287 h 1709208"/>
              <a:gd name="connsiteX5" fmla="*/ 2505699 w 2676620"/>
              <a:gd name="connsiteY5" fmla="*/ 1709208 h 1709208"/>
              <a:gd name="connsiteX6" fmla="*/ 170921 w 2676620"/>
              <a:gd name="connsiteY6" fmla="*/ 1709208 h 1709208"/>
              <a:gd name="connsiteX7" fmla="*/ 0 w 2676620"/>
              <a:gd name="connsiteY7" fmla="*/ 1538287 h 1709208"/>
              <a:gd name="connsiteX8" fmla="*/ 0 w 2676620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76620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2505699" y="0"/>
                </a:lnTo>
                <a:cubicBezTo>
                  <a:pt x="2600096" y="0"/>
                  <a:pt x="2676620" y="76524"/>
                  <a:pt x="2676620" y="170921"/>
                </a:cubicBezTo>
                <a:lnTo>
                  <a:pt x="2676620" y="1538287"/>
                </a:lnTo>
                <a:cubicBezTo>
                  <a:pt x="2676620" y="1632684"/>
                  <a:pt x="2600096" y="1709208"/>
                  <a:pt x="2505699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501" tIns="141501" rIns="141501" bIns="14150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solidFill>
                  <a:schemeClr val="bg1"/>
                </a:solidFill>
              </a:rPr>
              <a:t>Sebagai</a:t>
            </a:r>
            <a:r>
              <a:rPr lang="en-US" sz="2400" kern="1200" dirty="0">
                <a:solidFill>
                  <a:schemeClr val="bg1"/>
                </a:solidFill>
              </a:rPr>
              <a:t> Jalur Lalu </a:t>
            </a:r>
            <a:r>
              <a:rPr lang="en-US" sz="2400" kern="1200" dirty="0" err="1">
                <a:solidFill>
                  <a:schemeClr val="bg1"/>
                </a:solidFill>
              </a:rPr>
              <a:t>lintas</a:t>
            </a:r>
            <a:endParaRPr lang="en-US" sz="2400" kern="1200" dirty="0">
              <a:solidFill>
                <a:schemeClr val="bg1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DE6843D7-9FE0-FBC4-8E56-2E8BB9A9F927}"/>
              </a:ext>
            </a:extLst>
          </p:cNvPr>
          <p:cNvSpPr/>
          <p:nvPr/>
        </p:nvSpPr>
        <p:spPr>
          <a:xfrm>
            <a:off x="869691" y="3106395"/>
            <a:ext cx="1604460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Jembatan</a:t>
            </a:r>
            <a:endParaRPr lang="en-US" sz="1600" kern="12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6BF20617-4CF5-BE19-17C5-833458FE011F}"/>
              </a:ext>
            </a:extLst>
          </p:cNvPr>
          <p:cNvSpPr/>
          <p:nvPr/>
        </p:nvSpPr>
        <p:spPr>
          <a:xfrm>
            <a:off x="1942392" y="3513204"/>
            <a:ext cx="1604460" cy="466143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Lintas Atas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40F9F7C-4DFF-02F4-6349-384838D11623}"/>
              </a:ext>
            </a:extLst>
          </p:cNvPr>
          <p:cNvSpPr/>
          <p:nvPr/>
        </p:nvSpPr>
        <p:spPr>
          <a:xfrm>
            <a:off x="869691" y="3933961"/>
            <a:ext cx="1604460" cy="466143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Lintas Bawah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B202E95B-F0FD-CFFC-B6FD-4D477ADABE45}"/>
              </a:ext>
            </a:extLst>
          </p:cNvPr>
          <p:cNvSpPr/>
          <p:nvPr/>
        </p:nvSpPr>
        <p:spPr>
          <a:xfrm>
            <a:off x="1941850" y="4377787"/>
            <a:ext cx="1604461" cy="466143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Terowongan</a:t>
            </a:r>
            <a:endParaRPr lang="en-US" sz="1600" kern="12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684C3DCA-5A1C-9C54-43AC-3E72EAB8BFC4}"/>
              </a:ext>
            </a:extLst>
          </p:cNvPr>
          <p:cNvSpPr/>
          <p:nvPr/>
        </p:nvSpPr>
        <p:spPr>
          <a:xfrm>
            <a:off x="869691" y="4813364"/>
            <a:ext cx="1856987" cy="466144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Jalan </a:t>
            </a: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Layang</a:t>
            </a:r>
            <a:endParaRPr lang="en-US" sz="1600" kern="12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C6CB789-78BE-4DC9-A60A-A3CFCDF4EEDA}"/>
              </a:ext>
            </a:extLst>
          </p:cNvPr>
          <p:cNvSpPr/>
          <p:nvPr/>
        </p:nvSpPr>
        <p:spPr>
          <a:xfrm>
            <a:off x="4470927" y="1538411"/>
            <a:ext cx="2507791" cy="1433344"/>
          </a:xfrm>
          <a:custGeom>
            <a:avLst/>
            <a:gdLst>
              <a:gd name="connsiteX0" fmla="*/ 0 w 1597271"/>
              <a:gd name="connsiteY0" fmla="*/ 159727 h 1709208"/>
              <a:gd name="connsiteX1" fmla="*/ 159727 w 1597271"/>
              <a:gd name="connsiteY1" fmla="*/ 0 h 1709208"/>
              <a:gd name="connsiteX2" fmla="*/ 1437544 w 1597271"/>
              <a:gd name="connsiteY2" fmla="*/ 0 h 1709208"/>
              <a:gd name="connsiteX3" fmla="*/ 1597271 w 1597271"/>
              <a:gd name="connsiteY3" fmla="*/ 159727 h 1709208"/>
              <a:gd name="connsiteX4" fmla="*/ 1597271 w 1597271"/>
              <a:gd name="connsiteY4" fmla="*/ 1549481 h 1709208"/>
              <a:gd name="connsiteX5" fmla="*/ 1437544 w 1597271"/>
              <a:gd name="connsiteY5" fmla="*/ 1709208 h 1709208"/>
              <a:gd name="connsiteX6" fmla="*/ 159727 w 1597271"/>
              <a:gd name="connsiteY6" fmla="*/ 1709208 h 1709208"/>
              <a:gd name="connsiteX7" fmla="*/ 0 w 1597271"/>
              <a:gd name="connsiteY7" fmla="*/ 1549481 h 1709208"/>
              <a:gd name="connsiteX8" fmla="*/ 0 w 1597271"/>
              <a:gd name="connsiteY8" fmla="*/ 159727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7271" h="1709208">
                <a:moveTo>
                  <a:pt x="0" y="159727"/>
                </a:moveTo>
                <a:cubicBezTo>
                  <a:pt x="0" y="71512"/>
                  <a:pt x="71512" y="0"/>
                  <a:pt x="159727" y="0"/>
                </a:cubicBezTo>
                <a:lnTo>
                  <a:pt x="1437544" y="0"/>
                </a:lnTo>
                <a:cubicBezTo>
                  <a:pt x="1525759" y="0"/>
                  <a:pt x="1597271" y="71512"/>
                  <a:pt x="1597271" y="159727"/>
                </a:cubicBezTo>
                <a:lnTo>
                  <a:pt x="1597271" y="1549481"/>
                </a:lnTo>
                <a:cubicBezTo>
                  <a:pt x="1597271" y="1637696"/>
                  <a:pt x="1525759" y="1709208"/>
                  <a:pt x="1437544" y="1709208"/>
                </a:cubicBezTo>
                <a:lnTo>
                  <a:pt x="159727" y="1709208"/>
                </a:lnTo>
                <a:cubicBezTo>
                  <a:pt x="71512" y="1709208"/>
                  <a:pt x="0" y="1637696"/>
                  <a:pt x="0" y="1549481"/>
                </a:cubicBezTo>
                <a:lnTo>
                  <a:pt x="0" y="159727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8222" tIns="138222" rIns="138222" bIns="138222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solidFill>
                  <a:schemeClr val="bg1"/>
                </a:solidFill>
              </a:rPr>
              <a:t>Sebagai</a:t>
            </a:r>
            <a:r>
              <a:rPr lang="en-US" sz="2400" kern="1200" dirty="0">
                <a:solidFill>
                  <a:schemeClr val="bg1"/>
                </a:solidFill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</a:rPr>
              <a:t>Pendukung</a:t>
            </a:r>
            <a:r>
              <a:rPr lang="en-US" sz="2400" kern="1200" dirty="0">
                <a:solidFill>
                  <a:schemeClr val="bg1"/>
                </a:solidFill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</a:rPr>
              <a:t>Konstruksi</a:t>
            </a:r>
            <a:r>
              <a:rPr lang="en-US" sz="2400" kern="1200" dirty="0">
                <a:solidFill>
                  <a:schemeClr val="bg1"/>
                </a:solidFill>
              </a:rPr>
              <a:t> Jalan</a:t>
            </a: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F01A2F4A-8595-A9E5-3A9A-A17F8D5408F9}"/>
              </a:ext>
            </a:extLst>
          </p:cNvPr>
          <p:cNvSpPr/>
          <p:nvPr/>
        </p:nvSpPr>
        <p:spPr>
          <a:xfrm>
            <a:off x="4470927" y="3107960"/>
            <a:ext cx="2507791" cy="466143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Saluran</a:t>
            </a: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Tepi</a:t>
            </a: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Jalan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45F70864-13E5-55DB-0FDD-8DE901AE17FC}"/>
              </a:ext>
            </a:extLst>
          </p:cNvPr>
          <p:cNvSpPr/>
          <p:nvPr/>
        </p:nvSpPr>
        <p:spPr>
          <a:xfrm>
            <a:off x="4470927" y="3671473"/>
            <a:ext cx="2507791" cy="466143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Gorong-gorong</a:t>
            </a:r>
            <a:endParaRPr lang="en-US" sz="1600" kern="1200" dirty="0">
              <a:solidFill>
                <a:schemeClr val="bg1"/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2474281-498E-1766-FAA6-43FFBF00BEF5}"/>
              </a:ext>
            </a:extLst>
          </p:cNvPr>
          <p:cNvSpPr/>
          <p:nvPr/>
        </p:nvSpPr>
        <p:spPr>
          <a:xfrm>
            <a:off x="4464763" y="4234986"/>
            <a:ext cx="2507791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Dinding</a:t>
            </a: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Penahan</a:t>
            </a:r>
            <a:r>
              <a:rPr lang="en-US" sz="1600" kern="1200" dirty="0">
                <a:solidFill>
                  <a:schemeClr val="bg1"/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Tanah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F48B3747-0F1C-E04A-D126-8F94052313D1}"/>
              </a:ext>
            </a:extLst>
          </p:cNvPr>
          <p:cNvSpPr/>
          <p:nvPr/>
        </p:nvSpPr>
        <p:spPr>
          <a:xfrm>
            <a:off x="7907212" y="1538411"/>
            <a:ext cx="3755969" cy="1433344"/>
          </a:xfrm>
          <a:custGeom>
            <a:avLst/>
            <a:gdLst>
              <a:gd name="connsiteX0" fmla="*/ 0 w 3755969"/>
              <a:gd name="connsiteY0" fmla="*/ 170921 h 1709208"/>
              <a:gd name="connsiteX1" fmla="*/ 170921 w 3755969"/>
              <a:gd name="connsiteY1" fmla="*/ 0 h 1709208"/>
              <a:gd name="connsiteX2" fmla="*/ 3585048 w 3755969"/>
              <a:gd name="connsiteY2" fmla="*/ 0 h 1709208"/>
              <a:gd name="connsiteX3" fmla="*/ 3755969 w 3755969"/>
              <a:gd name="connsiteY3" fmla="*/ 170921 h 1709208"/>
              <a:gd name="connsiteX4" fmla="*/ 3755969 w 3755969"/>
              <a:gd name="connsiteY4" fmla="*/ 1538287 h 1709208"/>
              <a:gd name="connsiteX5" fmla="*/ 3585048 w 3755969"/>
              <a:gd name="connsiteY5" fmla="*/ 1709208 h 1709208"/>
              <a:gd name="connsiteX6" fmla="*/ 170921 w 3755969"/>
              <a:gd name="connsiteY6" fmla="*/ 1709208 h 1709208"/>
              <a:gd name="connsiteX7" fmla="*/ 0 w 3755969"/>
              <a:gd name="connsiteY7" fmla="*/ 1538287 h 1709208"/>
              <a:gd name="connsiteX8" fmla="*/ 0 w 3755969"/>
              <a:gd name="connsiteY8" fmla="*/ 170921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55969" h="1709208">
                <a:moveTo>
                  <a:pt x="0" y="170921"/>
                </a:moveTo>
                <a:cubicBezTo>
                  <a:pt x="0" y="76524"/>
                  <a:pt x="76524" y="0"/>
                  <a:pt x="170921" y="0"/>
                </a:cubicBezTo>
                <a:lnTo>
                  <a:pt x="3585048" y="0"/>
                </a:lnTo>
                <a:cubicBezTo>
                  <a:pt x="3679445" y="0"/>
                  <a:pt x="3755969" y="76524"/>
                  <a:pt x="3755969" y="170921"/>
                </a:cubicBezTo>
                <a:lnTo>
                  <a:pt x="3755969" y="1538287"/>
                </a:lnTo>
                <a:cubicBezTo>
                  <a:pt x="3755969" y="1632684"/>
                  <a:pt x="3679445" y="1709208"/>
                  <a:pt x="3585048" y="1709208"/>
                </a:cubicBezTo>
                <a:lnTo>
                  <a:pt x="170921" y="1709208"/>
                </a:lnTo>
                <a:cubicBezTo>
                  <a:pt x="76524" y="1709208"/>
                  <a:pt x="0" y="1632684"/>
                  <a:pt x="0" y="1538287"/>
                </a:cubicBezTo>
                <a:lnTo>
                  <a:pt x="0" y="170921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1501" tIns="141501" rIns="141501" bIns="141501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solidFill>
                  <a:schemeClr val="bg1">
                    <a:lumMod val="95000"/>
                  </a:schemeClr>
                </a:solidFill>
              </a:rPr>
              <a:t>Sebagai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bg1">
                    <a:lumMod val="95000"/>
                  </a:schemeClr>
                </a:solidFill>
              </a:rPr>
              <a:t>Fasilitas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</a:rPr>
              <a:t> Lalu </a:t>
            </a:r>
            <a:r>
              <a:rPr lang="en-US" sz="2400" kern="1200" dirty="0" err="1">
                <a:solidFill>
                  <a:schemeClr val="bg1">
                    <a:lumMod val="95000"/>
                  </a:schemeClr>
                </a:solidFill>
              </a:rPr>
              <a:t>lintas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</a:rPr>
              <a:t> dan </a:t>
            </a:r>
            <a:r>
              <a:rPr lang="en-US" sz="2400" kern="1200" dirty="0" err="1">
                <a:solidFill>
                  <a:schemeClr val="bg1">
                    <a:lumMod val="95000"/>
                  </a:schemeClr>
                </a:solidFill>
              </a:rPr>
              <a:t>Pendukung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2400" kern="1200" dirty="0" err="1">
                <a:solidFill>
                  <a:schemeClr val="bg1">
                    <a:lumMod val="95000"/>
                  </a:schemeClr>
                </a:solidFill>
              </a:rPr>
              <a:t>Penguna</a:t>
            </a:r>
            <a:r>
              <a:rPr lang="en-US" sz="2400" kern="1200" dirty="0">
                <a:solidFill>
                  <a:schemeClr val="bg1">
                    <a:lumMod val="95000"/>
                  </a:schemeClr>
                </a:solidFill>
              </a:rPr>
              <a:t> Jalan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E6485CF-27C3-B638-EAC8-B28D4DF2EF90}"/>
              </a:ext>
            </a:extLst>
          </p:cNvPr>
          <p:cNvSpPr/>
          <p:nvPr/>
        </p:nvSpPr>
        <p:spPr>
          <a:xfrm>
            <a:off x="7902793" y="3106396"/>
            <a:ext cx="1375095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Tol gate</a:t>
            </a:r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8D6E3DF-5C49-8C33-071D-546D1AEF5399}"/>
              </a:ext>
            </a:extLst>
          </p:cNvPr>
          <p:cNvSpPr/>
          <p:nvPr/>
        </p:nvSpPr>
        <p:spPr>
          <a:xfrm>
            <a:off x="7902793" y="4880206"/>
            <a:ext cx="3760388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Jembatan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/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Terowongan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Pejalan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Kaki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0F767E76-AA1C-9A49-A5EF-7C51425E25F9}"/>
              </a:ext>
            </a:extLst>
          </p:cNvPr>
          <p:cNvSpPr/>
          <p:nvPr/>
        </p:nvSpPr>
        <p:spPr>
          <a:xfrm>
            <a:off x="9809289" y="4279143"/>
            <a:ext cx="1856987" cy="462998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Pulau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endParaRPr lang="en-US" sz="1600" kern="1200" dirty="0">
              <a:solidFill>
                <a:schemeClr val="bg1">
                  <a:lumMod val="95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EFF8F473-ECEC-DA95-558C-4167ECB466D4}"/>
              </a:ext>
            </a:extLst>
          </p:cNvPr>
          <p:cNvSpPr/>
          <p:nvPr/>
        </p:nvSpPr>
        <p:spPr>
          <a:xfrm>
            <a:off x="7907210" y="4280855"/>
            <a:ext cx="1856987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rotoar</a:t>
            </a:r>
            <a:endParaRPr lang="en-US" sz="1600" kern="1200" dirty="0">
              <a:solidFill>
                <a:schemeClr val="bg1">
                  <a:lumMod val="95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DE08EDBC-6988-C3CF-0B45-316339714CF5}"/>
              </a:ext>
            </a:extLst>
          </p:cNvPr>
          <p:cNvSpPr/>
          <p:nvPr/>
        </p:nvSpPr>
        <p:spPr>
          <a:xfrm>
            <a:off x="9809289" y="3681504"/>
            <a:ext cx="1856987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Tempat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parkir</a:t>
            </a:r>
            <a:endParaRPr lang="en-US" sz="1600" kern="1200" dirty="0">
              <a:solidFill>
                <a:schemeClr val="bg1">
                  <a:lumMod val="95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9E3AD53F-6AA5-1466-E532-6A210438D9CD}"/>
              </a:ext>
            </a:extLst>
          </p:cNvPr>
          <p:cNvSpPr/>
          <p:nvPr/>
        </p:nvSpPr>
        <p:spPr>
          <a:xfrm>
            <a:off x="7907212" y="3681504"/>
            <a:ext cx="1856986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Teluk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bus</a:t>
            </a:r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B96E98F0-89B4-430B-AC84-5B6C40F31791}"/>
              </a:ext>
            </a:extLst>
          </p:cNvPr>
          <p:cNvSpPr/>
          <p:nvPr/>
        </p:nvSpPr>
        <p:spPr>
          <a:xfrm>
            <a:off x="9420592" y="3106396"/>
            <a:ext cx="2242589" cy="462997"/>
          </a:xfrm>
          <a:custGeom>
            <a:avLst/>
            <a:gdLst>
              <a:gd name="connsiteX0" fmla="*/ 0 w 517921"/>
              <a:gd name="connsiteY0" fmla="*/ 51792 h 1709208"/>
              <a:gd name="connsiteX1" fmla="*/ 51792 w 517921"/>
              <a:gd name="connsiteY1" fmla="*/ 0 h 1709208"/>
              <a:gd name="connsiteX2" fmla="*/ 466129 w 517921"/>
              <a:gd name="connsiteY2" fmla="*/ 0 h 1709208"/>
              <a:gd name="connsiteX3" fmla="*/ 517921 w 517921"/>
              <a:gd name="connsiteY3" fmla="*/ 51792 h 1709208"/>
              <a:gd name="connsiteX4" fmla="*/ 517921 w 517921"/>
              <a:gd name="connsiteY4" fmla="*/ 1657416 h 1709208"/>
              <a:gd name="connsiteX5" fmla="*/ 466129 w 517921"/>
              <a:gd name="connsiteY5" fmla="*/ 1709208 h 1709208"/>
              <a:gd name="connsiteX6" fmla="*/ 51792 w 517921"/>
              <a:gd name="connsiteY6" fmla="*/ 1709208 h 1709208"/>
              <a:gd name="connsiteX7" fmla="*/ 0 w 517921"/>
              <a:gd name="connsiteY7" fmla="*/ 1657416 h 1709208"/>
              <a:gd name="connsiteX8" fmla="*/ 0 w 517921"/>
              <a:gd name="connsiteY8" fmla="*/ 51792 h 170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7921" h="1709208">
                <a:moveTo>
                  <a:pt x="0" y="51792"/>
                </a:moveTo>
                <a:cubicBezTo>
                  <a:pt x="0" y="23188"/>
                  <a:pt x="23188" y="0"/>
                  <a:pt x="51792" y="0"/>
                </a:cubicBezTo>
                <a:lnTo>
                  <a:pt x="466129" y="0"/>
                </a:lnTo>
                <a:cubicBezTo>
                  <a:pt x="494733" y="0"/>
                  <a:pt x="517921" y="23188"/>
                  <a:pt x="517921" y="51792"/>
                </a:cubicBezTo>
                <a:lnTo>
                  <a:pt x="517921" y="1657416"/>
                </a:lnTo>
                <a:cubicBezTo>
                  <a:pt x="517921" y="1686020"/>
                  <a:pt x="494733" y="1709208"/>
                  <a:pt x="466129" y="1709208"/>
                </a:cubicBezTo>
                <a:lnTo>
                  <a:pt x="51792" y="1709208"/>
                </a:lnTo>
                <a:cubicBezTo>
                  <a:pt x="23188" y="1709208"/>
                  <a:pt x="0" y="1686020"/>
                  <a:pt x="0" y="1657416"/>
                </a:cubicBezTo>
                <a:lnTo>
                  <a:pt x="0" y="51792"/>
                </a:lnTo>
                <a:close/>
              </a:path>
            </a:pathLst>
          </a:cu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4219" tIns="34219" rIns="34219" bIns="34219" numCol="1" spcCol="1270" anchor="ctr" anchorCtr="0">
            <a:noAutofit/>
          </a:bodyPr>
          <a:lstStyle/>
          <a:p>
            <a:pPr marL="0" lvl="0" indent="0" algn="ctr" defTabSz="222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jalur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perhentian</a:t>
            </a:r>
            <a:r>
              <a:rPr lang="en-US" sz="1600" kern="1200" dirty="0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kern="1200" dirty="0" err="1">
                <a:solidFill>
                  <a:schemeClr val="bg1">
                    <a:lumMod val="9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darurat</a:t>
            </a:r>
            <a:endParaRPr lang="en-US" sz="1600" kern="1200" dirty="0">
              <a:solidFill>
                <a:schemeClr val="bg1">
                  <a:lumMod val="95000"/>
                </a:schemeClr>
              </a:solidFill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5D8C756E-5A18-C1B0-9421-1DF0EB49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Bangunan</a:t>
            </a:r>
            <a:r>
              <a:rPr lang="en-US" dirty="0"/>
              <a:t> </a:t>
            </a:r>
            <a:r>
              <a:rPr lang="en-US" dirty="0" err="1"/>
              <a:t>Pelengkap</a:t>
            </a:r>
            <a:r>
              <a:rPr lang="en-US" dirty="0"/>
              <a:t> Jalan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3DB01BB-7C02-0E87-81C8-CD84E87E482F}"/>
              </a:ext>
            </a:extLst>
          </p:cNvPr>
          <p:cNvSpPr txBox="1"/>
          <p:nvPr/>
        </p:nvSpPr>
        <p:spPr>
          <a:xfrm>
            <a:off x="9319452" y="5891872"/>
            <a:ext cx="249292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Permen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PUPR No 5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2023</a:t>
            </a:r>
            <a:b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Persyaratan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Teknis Jalan dan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Teknis Jalan</a:t>
            </a:r>
          </a:p>
        </p:txBody>
      </p:sp>
    </p:spTree>
    <p:extLst>
      <p:ext uri="{BB962C8B-B14F-4D97-AF65-F5344CB8AC3E}">
        <p14:creationId xmlns:p14="http://schemas.microsoft.com/office/powerpoint/2010/main" val="3015056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6A0F8F-ACFD-D14D-99FE-90A6F438F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Dasar </a:t>
            </a:r>
            <a:r>
              <a:rPr lang="en-US" dirty="0" err="1"/>
              <a:t>Perancangan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536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B378E7-9612-4D02-9195-76BB6CF5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Perencanaan</a:t>
            </a:r>
            <a:r>
              <a:rPr lang="en-US" dirty="0"/>
              <a:t> </a:t>
            </a:r>
            <a:r>
              <a:rPr lang="en-US" dirty="0" err="1"/>
              <a:t>Geometrik</a:t>
            </a:r>
            <a:r>
              <a:rPr lang="en-US" dirty="0"/>
              <a:t> Jalan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67E8D7E5-0956-41AC-AED4-EA448215C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200" dirty="0" err="1"/>
              <a:t>Bagian</a:t>
            </a:r>
            <a:r>
              <a:rPr lang="en-US" sz="2200" dirty="0"/>
              <a:t> </a:t>
            </a:r>
            <a:r>
              <a:rPr lang="en-US" sz="2200" dirty="0" err="1"/>
              <a:t>dari</a:t>
            </a:r>
            <a:r>
              <a:rPr lang="en-US" sz="2200" dirty="0"/>
              <a:t> </a:t>
            </a:r>
            <a:r>
              <a:rPr lang="en-US" sz="2200" dirty="0" err="1"/>
              <a:t>perencanaan</a:t>
            </a:r>
            <a:r>
              <a:rPr lang="en-US" sz="2200" dirty="0"/>
              <a:t> dan </a:t>
            </a:r>
            <a:r>
              <a:rPr lang="en-US" sz="2200" dirty="0" err="1"/>
              <a:t>perancangan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endParaRPr lang="en-US" sz="2200" dirty="0"/>
          </a:p>
          <a:p>
            <a:pPr marL="457200" indent="-457200" algn="just">
              <a:buFont typeface="Wingdings" panose="05000000000000000000" pitchFamily="2" charset="2"/>
              <a:buChar char="§"/>
            </a:pP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b="1" dirty="0" err="1"/>
              <a:t>aspek</a:t>
            </a:r>
            <a:r>
              <a:rPr lang="en-US" sz="2200" b="1" dirty="0"/>
              <a:t> </a:t>
            </a:r>
            <a:r>
              <a:rPr lang="en-US" sz="2200" b="1" dirty="0" err="1"/>
              <a:t>perancangan</a:t>
            </a:r>
            <a:r>
              <a:rPr lang="en-US" sz="2200" b="1" dirty="0"/>
              <a:t> </a:t>
            </a:r>
            <a:r>
              <a:rPr lang="en-US" sz="2200" b="1" dirty="0" err="1"/>
              <a:t>dimensi</a:t>
            </a:r>
            <a:r>
              <a:rPr lang="en-US" sz="2200" b="1" dirty="0"/>
              <a:t> </a:t>
            </a:r>
            <a:r>
              <a:rPr lang="en-US" sz="2200" b="1" dirty="0" err="1"/>
              <a:t>jalan</a:t>
            </a:r>
            <a:r>
              <a:rPr lang="en-US" sz="2200" b="1" dirty="0"/>
              <a:t> </a:t>
            </a:r>
            <a:r>
              <a:rPr lang="en-US" sz="2200" dirty="0"/>
              <a:t>dan </a:t>
            </a:r>
            <a:r>
              <a:rPr lang="en-US" sz="2200" dirty="0" err="1"/>
              <a:t>bagian-bagiannya</a:t>
            </a:r>
            <a:r>
              <a:rPr lang="en-US" sz="2200" dirty="0"/>
              <a:t> yang </a:t>
            </a:r>
            <a:r>
              <a:rPr lang="en-US" sz="2200" dirty="0" err="1"/>
              <a:t>disesuaikan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fungasi</a:t>
            </a:r>
            <a:r>
              <a:rPr lang="en-US" sz="2200" dirty="0"/>
              <a:t> </a:t>
            </a:r>
            <a:r>
              <a:rPr lang="en-US" sz="2200" dirty="0" err="1"/>
              <a:t>serta</a:t>
            </a:r>
            <a:r>
              <a:rPr lang="en-US" sz="2200" dirty="0"/>
              <a:t>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r>
              <a:rPr lang="en-US" sz="2200" dirty="0"/>
              <a:t>, </a:t>
            </a:r>
            <a:r>
              <a:rPr lang="en-US" sz="2200" dirty="0" err="1"/>
              <a:t>karakteristik</a:t>
            </a:r>
            <a:r>
              <a:rPr lang="en-US" sz="2200" dirty="0"/>
              <a:t> </a:t>
            </a:r>
            <a:r>
              <a:rPr lang="en-US" sz="2200" dirty="0" err="1"/>
              <a:t>medan</a:t>
            </a:r>
            <a:r>
              <a:rPr lang="en-US" sz="2200" dirty="0"/>
              <a:t> dan </a:t>
            </a:r>
            <a:r>
              <a:rPr lang="en-US" sz="2200" dirty="0" err="1"/>
              <a:t>karakteristik</a:t>
            </a:r>
            <a:r>
              <a:rPr lang="en-US" sz="2200" dirty="0"/>
              <a:t> </a:t>
            </a:r>
            <a:r>
              <a:rPr lang="en-US" sz="2200" dirty="0" err="1"/>
              <a:t>lalu-lintas</a:t>
            </a:r>
            <a:r>
              <a:rPr lang="en-US" sz="2200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2020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50E0DA-E928-44C7-90F7-9DE70359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Pertimbangan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Jalan</a:t>
            </a:r>
          </a:p>
        </p:txBody>
      </p:sp>
      <p:sp>
        <p:nvSpPr>
          <p:cNvPr id="3" name="Round Diagonal Corner Rectangle 2">
            <a:extLst>
              <a:ext uri="{FF2B5EF4-FFF2-40B4-BE49-F238E27FC236}">
                <a16:creationId xmlns:a16="http://schemas.microsoft.com/office/drawing/2014/main" id="{EF9403B6-4850-DF48-B3ED-C59865C9FB65}"/>
              </a:ext>
            </a:extLst>
          </p:cNvPr>
          <p:cNvSpPr/>
          <p:nvPr/>
        </p:nvSpPr>
        <p:spPr>
          <a:xfrm>
            <a:off x="783618" y="1523341"/>
            <a:ext cx="2531082" cy="119445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Selamat</a:t>
            </a:r>
            <a:endParaRPr lang="en-US" sz="2000" kern="1200" dirty="0">
              <a:latin typeface="Cambria" panose="02040503050406030204" pitchFamily="18" charset="0"/>
            </a:endParaRPr>
          </a:p>
        </p:txBody>
      </p:sp>
      <p:sp>
        <p:nvSpPr>
          <p:cNvPr id="4" name="Round Diagonal Corner Rectangle 3">
            <a:extLst>
              <a:ext uri="{FF2B5EF4-FFF2-40B4-BE49-F238E27FC236}">
                <a16:creationId xmlns:a16="http://schemas.microsoft.com/office/drawing/2014/main" id="{8D56C29A-7C21-4241-A5EE-7E6980D74037}"/>
              </a:ext>
            </a:extLst>
          </p:cNvPr>
          <p:cNvSpPr/>
          <p:nvPr/>
        </p:nvSpPr>
        <p:spPr>
          <a:xfrm>
            <a:off x="3902480" y="1486860"/>
            <a:ext cx="2531082" cy="119445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Murah</a:t>
            </a:r>
            <a:endParaRPr lang="en-US" sz="2000" kern="1200" dirty="0">
              <a:latin typeface="Cambria" panose="02040503050406030204" pitchFamily="18" charset="0"/>
            </a:endParaRPr>
          </a:p>
        </p:txBody>
      </p:sp>
      <p:sp>
        <p:nvSpPr>
          <p:cNvPr id="5" name="Round Diagonal Corner Rectangle 4">
            <a:extLst>
              <a:ext uri="{FF2B5EF4-FFF2-40B4-BE49-F238E27FC236}">
                <a16:creationId xmlns:a16="http://schemas.microsoft.com/office/drawing/2014/main" id="{82B58304-DC71-FA42-B255-F264DA9FB235}"/>
              </a:ext>
            </a:extLst>
          </p:cNvPr>
          <p:cNvSpPr/>
          <p:nvPr/>
        </p:nvSpPr>
        <p:spPr>
          <a:xfrm>
            <a:off x="7021342" y="1486859"/>
            <a:ext cx="2531082" cy="119445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Nyaman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6" name="Round Diagonal Corner Rectangle 5">
            <a:extLst>
              <a:ext uri="{FF2B5EF4-FFF2-40B4-BE49-F238E27FC236}">
                <a16:creationId xmlns:a16="http://schemas.microsoft.com/office/drawing/2014/main" id="{501966E4-409E-9F4E-B282-5273CBFF16C8}"/>
              </a:ext>
            </a:extLst>
          </p:cNvPr>
          <p:cNvSpPr/>
          <p:nvPr/>
        </p:nvSpPr>
        <p:spPr>
          <a:xfrm>
            <a:off x="783618" y="3556911"/>
            <a:ext cx="3118862" cy="119445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Mudah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dalam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pelaksanaan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konstruksi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jalan</a:t>
            </a:r>
            <a:endParaRPr lang="en-US" sz="2000" kern="1200" dirty="0">
              <a:latin typeface="Cambria" panose="02040503050406030204" pitchFamily="18" charset="0"/>
            </a:endParaRPr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92FC9810-FA6B-604E-9040-E0148D7CD3A7}"/>
              </a:ext>
            </a:extLst>
          </p:cNvPr>
          <p:cNvSpPr/>
          <p:nvPr/>
        </p:nvSpPr>
        <p:spPr>
          <a:xfrm>
            <a:off x="4435880" y="3556911"/>
            <a:ext cx="2531082" cy="119445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1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Estetika</a:t>
            </a:r>
            <a:endParaRPr lang="en-US" sz="2000" kern="1200" dirty="0">
              <a:latin typeface="Cambria" panose="02040503050406030204" pitchFamily="18" charset="0"/>
            </a:endParaRPr>
          </a:p>
        </p:txBody>
      </p:sp>
      <p:sp>
        <p:nvSpPr>
          <p:cNvPr id="9" name="Round Diagonal Corner Rectangle 8">
            <a:extLst>
              <a:ext uri="{FF2B5EF4-FFF2-40B4-BE49-F238E27FC236}">
                <a16:creationId xmlns:a16="http://schemas.microsoft.com/office/drawing/2014/main" id="{73B20353-2B5E-1546-9420-38DAA95062D0}"/>
              </a:ext>
            </a:extLst>
          </p:cNvPr>
          <p:cNvSpPr/>
          <p:nvPr/>
        </p:nvSpPr>
        <p:spPr>
          <a:xfrm>
            <a:off x="7658100" y="3429000"/>
            <a:ext cx="3572481" cy="2018389"/>
          </a:xfrm>
          <a:prstGeom prst="round2DiagRect">
            <a:avLst/>
          </a:prstGeom>
        </p:spPr>
        <p:style>
          <a:lnRef idx="3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1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91440" rIns="91440" bIns="91440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kern="1200" dirty="0" err="1">
                <a:latin typeface="Cambria" panose="02040503050406030204" pitchFamily="18" charset="0"/>
              </a:rPr>
              <a:t>Manfaat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keberlanjutan</a:t>
            </a:r>
            <a:endParaRPr lang="en-US" sz="2000" kern="1200" dirty="0">
              <a:latin typeface="Cambria" panose="02040503050406030204" pitchFamily="18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 err="1">
                <a:latin typeface="Cambria" panose="02040503050406030204" pitchFamily="18" charset="0"/>
              </a:rPr>
              <a:t>Dampak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Ekonomi</a:t>
            </a:r>
            <a:endParaRPr lang="en-US" sz="2000" kern="1200" dirty="0">
              <a:latin typeface="Cambria" panose="02040503050406030204" pitchFamily="18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 err="1">
                <a:latin typeface="Cambria" panose="02040503050406030204" pitchFamily="18" charset="0"/>
              </a:rPr>
              <a:t>Pengembangan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kawasan</a:t>
            </a:r>
            <a:endParaRPr lang="en-US" sz="2000" kern="1200" dirty="0">
              <a:latin typeface="Cambria" panose="02040503050406030204" pitchFamily="18" charset="0"/>
            </a:endParaRPr>
          </a:p>
          <a:p>
            <a:pPr marL="228600" lvl="1" indent="-228600" algn="l" defTabSz="8890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2000" kern="1200" dirty="0" err="1">
                <a:latin typeface="Cambria" panose="02040503050406030204" pitchFamily="18" charset="0"/>
              </a:rPr>
              <a:t>Dampak</a:t>
            </a:r>
            <a:r>
              <a:rPr lang="en-US" sz="2000" kern="1200" dirty="0">
                <a:latin typeface="Cambria" panose="02040503050406030204" pitchFamily="18" charset="0"/>
              </a:rPr>
              <a:t> </a:t>
            </a:r>
            <a:r>
              <a:rPr lang="en-US" sz="2000" kern="1200" dirty="0" err="1">
                <a:latin typeface="Cambria" panose="02040503050406030204" pitchFamily="18" charset="0"/>
              </a:rPr>
              <a:t>sosial</a:t>
            </a:r>
            <a:r>
              <a:rPr lang="en-US" sz="2000" kern="1200" dirty="0">
                <a:latin typeface="Cambria" panose="02040503050406030204" pitchFamily="18" charset="0"/>
              </a:rPr>
              <a:t> dan </a:t>
            </a:r>
            <a:r>
              <a:rPr lang="en-US" sz="2000" kern="1200" dirty="0" err="1">
                <a:latin typeface="Cambria" panose="02040503050406030204" pitchFamily="18" charset="0"/>
              </a:rPr>
              <a:t>lingkungan</a:t>
            </a:r>
            <a:endParaRPr lang="en-US" sz="2000" kern="12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2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FC9F650-FB9A-43FD-8B94-314FB4329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Kontrol</a:t>
            </a:r>
            <a:r>
              <a:rPr lang="en-US" dirty="0"/>
              <a:t> dan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Perancangan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A2F6091-79FC-42A2-9D05-61D441BE8F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3618" y="1441888"/>
          <a:ext cx="10624764" cy="470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1955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8FC9F650-FB9A-43FD-8B94-314FB4329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</a:t>
            </a:r>
            <a:r>
              <a:rPr lang="en-US" dirty="0"/>
              <a:t> Jalan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2805EB-0773-E049-BB19-0C63E0407252}"/>
              </a:ext>
            </a:extLst>
          </p:cNvPr>
          <p:cNvGrpSpPr/>
          <p:nvPr/>
        </p:nvGrpSpPr>
        <p:grpSpPr>
          <a:xfrm>
            <a:off x="2293807" y="1442411"/>
            <a:ext cx="7604384" cy="4707476"/>
            <a:chOff x="2293807" y="1442411"/>
            <a:chExt cx="7604384" cy="4707476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FC52779-6097-9847-B406-55291C81C9FA}"/>
                </a:ext>
              </a:extLst>
            </p:cNvPr>
            <p:cNvSpPr/>
            <p:nvPr/>
          </p:nvSpPr>
          <p:spPr>
            <a:xfrm>
              <a:off x="2293807" y="1442411"/>
              <a:ext cx="3621135" cy="2172681"/>
            </a:xfrm>
            <a:prstGeom prst="round2Diag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>
                  <a:latin typeface="Book Antiqua" panose="02040602050305030304" pitchFamily="18" charset="0"/>
                </a:rPr>
                <a:t>Jarak Pandang</a:t>
              </a:r>
            </a:p>
            <a:p>
              <a:pPr marL="409575" lvl="1" indent="-180975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Henti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09575" lvl="1" indent="-180975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Menyalip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09575" lvl="1" indent="-180975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>
                  <a:latin typeface="Book Antiqua" panose="02040602050305030304" pitchFamily="18" charset="0"/>
                </a:rPr>
                <a:t>Malam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hari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09575" lvl="1" indent="-180975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>
                  <a:latin typeface="Book Antiqua" panose="02040602050305030304" pitchFamily="18" charset="0"/>
                </a:rPr>
                <a:t>Jarak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pandang</a:t>
              </a:r>
              <a:r>
                <a:rPr lang="en-US" sz="2200" kern="1200" dirty="0">
                  <a:latin typeface="Book Antiqua" panose="02040602050305030304" pitchFamily="18" charset="0"/>
                </a:rPr>
                <a:t> di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bawah</a:t>
              </a:r>
              <a:r>
                <a:rPr lang="en-US" sz="2200" kern="1200" dirty="0">
                  <a:latin typeface="Book Antiqua" panose="02040602050305030304" pitchFamily="18" charset="0"/>
                </a:rPr>
                <a:t>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Infrastruktur</a:t>
              </a:r>
              <a:endParaRPr lang="en-US" sz="2200" kern="1200" dirty="0">
                <a:latin typeface="Book Antiqua" panose="02040602050305030304" pitchFamily="18" charset="0"/>
              </a:endParaRP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E91F3CE2-0D17-AA4A-BA78-96D6D347B829}"/>
                </a:ext>
              </a:extLst>
            </p:cNvPr>
            <p:cNvSpPr/>
            <p:nvPr/>
          </p:nvSpPr>
          <p:spPr>
            <a:xfrm>
              <a:off x="6277056" y="1442411"/>
              <a:ext cx="3621135" cy="2172681"/>
            </a:xfrm>
            <a:prstGeom prst="round2DiagRect">
              <a:avLst/>
            </a:prstGeom>
            <a:solidFill>
              <a:schemeClr val="accent6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 err="1">
                  <a:latin typeface="Book Antiqua" panose="02040602050305030304" pitchFamily="18" charset="0"/>
                </a:rPr>
                <a:t>Alinyemen</a:t>
              </a:r>
              <a:endParaRPr lang="en-US" sz="2200" b="1" kern="1200" dirty="0">
                <a:latin typeface="Book Antiqua" panose="02040602050305030304" pitchFamily="18" charset="0"/>
              </a:endParaRPr>
            </a:p>
            <a:p>
              <a:pPr marL="449263" lvl="1" indent="-220663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>
                  <a:latin typeface="Book Antiqua" panose="02040602050305030304" pitchFamily="18" charset="0"/>
                </a:rPr>
                <a:t>Horizontal</a:t>
              </a:r>
            </a:p>
            <a:p>
              <a:pPr marL="449263" lvl="1" indent="-220663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Vertikal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49263" lvl="1" indent="-220663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Koordinasi</a:t>
              </a:r>
              <a:r>
                <a:rPr lang="en-US" sz="2200" kern="1200" dirty="0">
                  <a:latin typeface="Book Antiqua" panose="02040602050305030304" pitchFamily="18" charset="0"/>
                </a:rPr>
                <a:t>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Alinyemen</a:t>
              </a:r>
              <a:endParaRPr lang="en-US" sz="2200" kern="1200" dirty="0">
                <a:latin typeface="Book Antiqua" panose="02040602050305030304" pitchFamily="18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DDE811E-63CA-A64F-B73F-2844028CB0FE}"/>
                </a:ext>
              </a:extLst>
            </p:cNvPr>
            <p:cNvSpPr/>
            <p:nvPr/>
          </p:nvSpPr>
          <p:spPr>
            <a:xfrm>
              <a:off x="2293807" y="3977206"/>
              <a:ext cx="3621135" cy="2172681"/>
            </a:xfrm>
            <a:prstGeom prst="round2Diag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t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 err="1">
                  <a:latin typeface="Book Antiqua" panose="02040602050305030304" pitchFamily="18" charset="0"/>
                </a:rPr>
                <a:t>Potongan</a:t>
              </a:r>
              <a:r>
                <a:rPr lang="en-US" sz="2200" b="1" kern="1200" dirty="0">
                  <a:latin typeface="Book Antiqua" panose="02040602050305030304" pitchFamily="18" charset="0"/>
                </a:rPr>
                <a:t> </a:t>
              </a:r>
              <a:r>
                <a:rPr lang="en-US" sz="2200" b="1" kern="1200" dirty="0" err="1">
                  <a:latin typeface="Book Antiqua" panose="02040602050305030304" pitchFamily="18" charset="0"/>
                </a:rPr>
                <a:t>Melintang</a:t>
              </a:r>
              <a:endParaRPr lang="en-US" sz="2200" b="1" kern="1200" dirty="0">
                <a:latin typeface="Book Antiqua" panose="020406020503050303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200" b="0" kern="1200" dirty="0" err="1">
                  <a:latin typeface="Book Antiqua" panose="02040602050305030304" pitchFamily="18" charset="0"/>
                </a:rPr>
                <a:t>Kapasitas</a:t>
              </a:r>
              <a:r>
                <a:rPr lang="en-US" sz="2200" b="0" kern="1200" dirty="0">
                  <a:latin typeface="Book Antiqua" panose="02040602050305030304" pitchFamily="18" charset="0"/>
                </a:rPr>
                <a:t> dan </a:t>
              </a:r>
              <a:r>
                <a:rPr lang="en-US" sz="2200" b="0" kern="1200" dirty="0" err="1">
                  <a:latin typeface="Book Antiqua" panose="02040602050305030304" pitchFamily="18" charset="0"/>
                </a:rPr>
                <a:t>jumlah</a:t>
              </a:r>
              <a:r>
                <a:rPr lang="en-US" sz="2200" b="0" kern="1200" dirty="0">
                  <a:latin typeface="Book Antiqua" panose="02040602050305030304" pitchFamily="18" charset="0"/>
                </a:rPr>
                <a:t> </a:t>
              </a:r>
              <a:r>
                <a:rPr lang="en-US" sz="2200" b="0" kern="1200" dirty="0" err="1">
                  <a:latin typeface="Book Antiqua" panose="02040602050305030304" pitchFamily="18" charset="0"/>
                </a:rPr>
                <a:t>lajur</a:t>
              </a:r>
              <a:endParaRPr lang="en-US" sz="2200" b="0" kern="1200" dirty="0">
                <a:latin typeface="Book Antiqua" panose="020406020503050303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2200" b="0" kern="1200" dirty="0" err="1">
                  <a:latin typeface="Book Antiqua" panose="02040602050305030304" pitchFamily="18" charset="0"/>
                </a:rPr>
                <a:t>Komponen</a:t>
              </a:r>
              <a:r>
                <a:rPr lang="en-US" sz="2200" b="0" kern="1200" dirty="0">
                  <a:latin typeface="Book Antiqua" panose="02040602050305030304" pitchFamily="18" charset="0"/>
                </a:rPr>
                <a:t> </a:t>
              </a:r>
              <a:r>
                <a:rPr lang="en-US" sz="2200" b="0" kern="1200" dirty="0" err="1">
                  <a:latin typeface="Book Antiqua" panose="02040602050305030304" pitchFamily="18" charset="0"/>
                </a:rPr>
                <a:t>potongan</a:t>
              </a:r>
              <a:r>
                <a:rPr lang="en-US" sz="2200" b="0" kern="1200" dirty="0">
                  <a:latin typeface="Book Antiqua" panose="02040602050305030304" pitchFamily="18" charset="0"/>
                </a:rPr>
                <a:t> </a:t>
              </a:r>
              <a:r>
                <a:rPr lang="en-US" sz="2200" b="0" kern="1200" dirty="0" err="1">
                  <a:latin typeface="Book Antiqua" panose="02040602050305030304" pitchFamily="18" charset="0"/>
                </a:rPr>
                <a:t>melintang</a:t>
              </a:r>
              <a:endParaRPr lang="en-US" sz="2200" b="0" kern="1200" dirty="0">
                <a:latin typeface="Book Antiqua" panose="020406020503050303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200" b="0" kern="1200" dirty="0">
                <a:latin typeface="Book Antiqua" panose="02040602050305030304" pitchFamily="18" charset="0"/>
              </a:endParaRPr>
            </a:p>
            <a:p>
              <a:pPr marL="228600" lvl="1" indent="-228600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endParaRPr lang="en-US" sz="2200" b="0" kern="1200" dirty="0">
                <a:latin typeface="Book Antiqua" panose="02040602050305030304" pitchFamily="18" charset="0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35F4A407-11B8-444D-8052-BD4B686C5AA8}"/>
                </a:ext>
              </a:extLst>
            </p:cNvPr>
            <p:cNvSpPr/>
            <p:nvPr/>
          </p:nvSpPr>
          <p:spPr>
            <a:xfrm>
              <a:off x="6277056" y="3977206"/>
              <a:ext cx="3621135" cy="2172681"/>
            </a:xfrm>
            <a:prstGeom prst="round2Diag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200" b="1" kern="1200" dirty="0" err="1">
                  <a:latin typeface="Book Antiqua" panose="02040602050305030304" pitchFamily="18" charset="0"/>
                </a:rPr>
                <a:t>Elemen</a:t>
              </a:r>
              <a:r>
                <a:rPr lang="en-US" sz="2200" b="1" kern="1200" dirty="0">
                  <a:latin typeface="Book Antiqua" panose="02040602050305030304" pitchFamily="18" charset="0"/>
                </a:rPr>
                <a:t> </a:t>
              </a:r>
              <a:r>
                <a:rPr lang="en-US" sz="2200" b="1" kern="1200" dirty="0" err="1">
                  <a:latin typeface="Book Antiqua" panose="02040602050305030304" pitchFamily="18" charset="0"/>
                </a:rPr>
                <a:t>Pendukung</a:t>
              </a:r>
              <a:endParaRPr lang="en-US" sz="2200" b="1" kern="1200" dirty="0">
                <a:latin typeface="Book Antiqua" panose="02040602050305030304" pitchFamily="18" charset="0"/>
              </a:endParaRPr>
            </a:p>
            <a:p>
              <a:pPr marL="490538" lvl="1" indent="-261938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Perambuan</a:t>
              </a:r>
              <a:r>
                <a:rPr lang="en-US" sz="2200" kern="1200" dirty="0">
                  <a:latin typeface="Book Antiqua" panose="02040602050305030304" pitchFamily="18" charset="0"/>
                </a:rPr>
                <a:t> dan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Marka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90538" lvl="1" indent="-261938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Sistem</a:t>
              </a:r>
              <a:r>
                <a:rPr lang="en-US" sz="2200" kern="1200" dirty="0">
                  <a:latin typeface="Book Antiqua" panose="02040602050305030304" pitchFamily="18" charset="0"/>
                </a:rPr>
                <a:t>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drainase</a:t>
              </a:r>
              <a:endParaRPr lang="en-US" sz="2200" kern="1200" dirty="0">
                <a:latin typeface="Book Antiqua" panose="02040602050305030304" pitchFamily="18" charset="0"/>
              </a:endParaRPr>
            </a:p>
            <a:p>
              <a:pPr marL="490538" lvl="1" indent="-261938" algn="l" defTabSz="9779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  <a:tabLst/>
              </a:pPr>
              <a:r>
                <a:rPr lang="en-US" sz="2200" kern="1200" dirty="0" err="1">
                  <a:latin typeface="Book Antiqua" panose="02040602050305030304" pitchFamily="18" charset="0"/>
                </a:rPr>
                <a:t>Aspek</a:t>
              </a:r>
              <a:r>
                <a:rPr lang="en-US" sz="2200" kern="1200" dirty="0">
                  <a:latin typeface="Book Antiqua" panose="02040602050305030304" pitchFamily="18" charset="0"/>
                </a:rPr>
                <a:t> </a:t>
              </a:r>
              <a:r>
                <a:rPr lang="en-US" sz="2200" kern="1200" dirty="0" err="1">
                  <a:latin typeface="Book Antiqua" panose="02040602050305030304" pitchFamily="18" charset="0"/>
                </a:rPr>
                <a:t>keselamatan</a:t>
              </a:r>
              <a:endParaRPr lang="en-US" sz="2200" kern="1200" dirty="0">
                <a:latin typeface="Book Antiqua" panose="0204060205030503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8430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2">
            <a:extLst>
              <a:ext uri="{FF2B5EF4-FFF2-40B4-BE49-F238E27FC236}">
                <a16:creationId xmlns:a16="http://schemas.microsoft.com/office/drawing/2014/main" id="{5992C868-84BB-4F35-8956-31D46BD5197F}"/>
              </a:ext>
            </a:extLst>
          </p:cNvPr>
          <p:cNvGrpSpPr/>
          <p:nvPr/>
        </p:nvGrpSpPr>
        <p:grpSpPr>
          <a:xfrm>
            <a:off x="2560959" y="1105915"/>
            <a:ext cx="7070081" cy="1778041"/>
            <a:chOff x="914400" y="1752600"/>
            <a:chExt cx="8534400" cy="1600200"/>
          </a:xfrm>
        </p:grpSpPr>
        <p:sp>
          <p:nvSpPr>
            <p:cNvPr id="6" name="AutoShape 5">
              <a:extLst>
                <a:ext uri="{FF2B5EF4-FFF2-40B4-BE49-F238E27FC236}">
                  <a16:creationId xmlns:a16="http://schemas.microsoft.com/office/drawing/2014/main" id="{C3D6936A-B5D6-497A-804C-A86E08874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1752600"/>
              <a:ext cx="8534400" cy="1600200"/>
            </a:xfrm>
            <a:prstGeom prst="parallelogram">
              <a:avLst>
                <a:gd name="adj" fmla="val 55611"/>
              </a:avLst>
            </a:prstGeom>
            <a:solidFill>
              <a:srgbClr val="92D05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7021233-943E-46E0-A631-74DC48AE0E99}"/>
                </a:ext>
              </a:extLst>
            </p:cNvPr>
            <p:cNvCxnSpPr/>
            <p:nvPr/>
          </p:nvCxnSpPr>
          <p:spPr>
            <a:xfrm rot="10800000" flipV="1">
              <a:off x="1295400" y="2650956"/>
              <a:ext cx="7543800" cy="16043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A79730D-6926-49F8-931E-AFB172ABD106}"/>
              </a:ext>
            </a:extLst>
          </p:cNvPr>
          <p:cNvGrpSpPr/>
          <p:nvPr/>
        </p:nvGrpSpPr>
        <p:grpSpPr>
          <a:xfrm>
            <a:off x="2376587" y="4144867"/>
            <a:ext cx="7438826" cy="2032832"/>
            <a:chOff x="914400" y="1447800"/>
            <a:chExt cx="8458200" cy="4495800"/>
          </a:xfrm>
          <a:solidFill>
            <a:schemeClr val="bg1">
              <a:lumMod val="75000"/>
            </a:schemeClr>
          </a:solidFill>
        </p:grpSpPr>
        <p:sp>
          <p:nvSpPr>
            <p:cNvPr id="9" name="Rectangle 4">
              <a:extLst>
                <a:ext uri="{FF2B5EF4-FFF2-40B4-BE49-F238E27FC236}">
                  <a16:creationId xmlns:a16="http://schemas.microsoft.com/office/drawing/2014/main" id="{70B054A6-C221-4371-BCA7-4AE1F4158C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1447800"/>
              <a:ext cx="8458200" cy="4495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A9A80A0-AE60-4EA0-8C35-40D5D0A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400" y="2781300"/>
              <a:ext cx="8458200" cy="2667000"/>
            </a:xfrm>
            <a:custGeom>
              <a:avLst/>
              <a:gdLst>
                <a:gd name="T0" fmla="*/ 0 w 5328"/>
                <a:gd name="T1" fmla="*/ 1608 h 1680"/>
                <a:gd name="T2" fmla="*/ 816 w 5328"/>
                <a:gd name="T3" fmla="*/ 1608 h 1680"/>
                <a:gd name="T4" fmla="*/ 1488 w 5328"/>
                <a:gd name="T5" fmla="*/ 1176 h 1680"/>
                <a:gd name="T6" fmla="*/ 2160 w 5328"/>
                <a:gd name="T7" fmla="*/ 648 h 1680"/>
                <a:gd name="T8" fmla="*/ 2736 w 5328"/>
                <a:gd name="T9" fmla="*/ 504 h 1680"/>
                <a:gd name="T10" fmla="*/ 3216 w 5328"/>
                <a:gd name="T11" fmla="*/ 120 h 1680"/>
                <a:gd name="T12" fmla="*/ 3840 w 5328"/>
                <a:gd name="T13" fmla="*/ 72 h 1680"/>
                <a:gd name="T14" fmla="*/ 4848 w 5328"/>
                <a:gd name="T15" fmla="*/ 552 h 1680"/>
                <a:gd name="T16" fmla="*/ 5328 w 5328"/>
                <a:gd name="T17" fmla="*/ 600 h 16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328"/>
                <a:gd name="T28" fmla="*/ 0 h 1680"/>
                <a:gd name="T29" fmla="*/ 5328 w 5328"/>
                <a:gd name="T30" fmla="*/ 1680 h 168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328" h="1680">
                  <a:moveTo>
                    <a:pt x="0" y="1608"/>
                  </a:moveTo>
                  <a:cubicBezTo>
                    <a:pt x="284" y="1644"/>
                    <a:pt x="568" y="1680"/>
                    <a:pt x="816" y="1608"/>
                  </a:cubicBezTo>
                  <a:cubicBezTo>
                    <a:pt x="1064" y="1536"/>
                    <a:pt x="1264" y="1336"/>
                    <a:pt x="1488" y="1176"/>
                  </a:cubicBezTo>
                  <a:cubicBezTo>
                    <a:pt x="1712" y="1016"/>
                    <a:pt x="1952" y="760"/>
                    <a:pt x="2160" y="648"/>
                  </a:cubicBezTo>
                  <a:cubicBezTo>
                    <a:pt x="2368" y="536"/>
                    <a:pt x="2560" y="592"/>
                    <a:pt x="2736" y="504"/>
                  </a:cubicBezTo>
                  <a:cubicBezTo>
                    <a:pt x="2912" y="416"/>
                    <a:pt x="3032" y="192"/>
                    <a:pt x="3216" y="120"/>
                  </a:cubicBezTo>
                  <a:cubicBezTo>
                    <a:pt x="3400" y="48"/>
                    <a:pt x="3568" y="0"/>
                    <a:pt x="3840" y="72"/>
                  </a:cubicBezTo>
                  <a:cubicBezTo>
                    <a:pt x="4112" y="144"/>
                    <a:pt x="4600" y="464"/>
                    <a:pt x="4848" y="552"/>
                  </a:cubicBezTo>
                  <a:cubicBezTo>
                    <a:pt x="5096" y="640"/>
                    <a:pt x="5248" y="592"/>
                    <a:pt x="5328" y="600"/>
                  </a:cubicBezTo>
                </a:path>
              </a:pathLst>
            </a:custGeom>
            <a:grp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Rectangle 7">
            <a:extLst>
              <a:ext uri="{FF2B5EF4-FFF2-40B4-BE49-F238E27FC236}">
                <a16:creationId xmlns:a16="http://schemas.microsoft.com/office/drawing/2014/main" id="{ED20B64D-FA64-4763-A73D-97D52FA58F43}"/>
              </a:ext>
            </a:extLst>
          </p:cNvPr>
          <p:cNvSpPr txBox="1">
            <a:spLocks noChangeArrowheads="1"/>
          </p:cNvSpPr>
          <p:nvPr/>
        </p:nvSpPr>
        <p:spPr>
          <a:xfrm>
            <a:off x="3581400" y="374077"/>
            <a:ext cx="5334000" cy="7318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2800" dirty="0" err="1"/>
              <a:t>Alinemen</a:t>
            </a:r>
            <a:r>
              <a:rPr lang="en-US" sz="2800" dirty="0"/>
              <a:t> </a:t>
            </a:r>
            <a:r>
              <a:rPr lang="en-US" sz="2800" dirty="0" err="1"/>
              <a:t>Horisontal</a:t>
            </a:r>
            <a:endParaRPr lang="en-US" sz="2800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A80F6A52-AA0B-4D3C-A058-89B0A841ECE8}"/>
              </a:ext>
            </a:extLst>
          </p:cNvPr>
          <p:cNvSpPr txBox="1">
            <a:spLocks noChangeArrowheads="1"/>
          </p:cNvSpPr>
          <p:nvPr/>
        </p:nvSpPr>
        <p:spPr>
          <a:xfrm>
            <a:off x="3581400" y="3417647"/>
            <a:ext cx="5029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spcBef>
                <a:spcPct val="0"/>
              </a:spcBef>
              <a:defRPr/>
            </a:pP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Alinemen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 </a:t>
            </a:r>
            <a:r>
              <a:rPr lang="en-US" sz="2800" b="1" dirty="0" err="1">
                <a:solidFill>
                  <a:schemeClr val="accent6">
                    <a:lumMod val="50000"/>
                  </a:schemeClr>
                </a:solidFill>
                <a:latin typeface="Book Antiqua" panose="02040602050305030304" pitchFamily="18" charset="0"/>
                <a:ea typeface="+mj-ea"/>
                <a:cs typeface="+mj-cs"/>
              </a:rPr>
              <a:t>Vertikal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Book Antiqua" panose="0204060205030503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11433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A7BA114-65EC-444A-A684-A0271AC7F22A}"/>
              </a:ext>
            </a:extLst>
          </p:cNvPr>
          <p:cNvSpPr txBox="1">
            <a:spLocks noChangeArrowheads="1"/>
          </p:cNvSpPr>
          <p:nvPr/>
        </p:nvSpPr>
        <p:spPr>
          <a:xfrm>
            <a:off x="6244832" y="2172906"/>
            <a:ext cx="7955280" cy="11430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sz="3600" b="1" kern="1200" cap="none" spc="50">
                <a:ln w="13335" cmpd="sng">
                  <a:noFill/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/>
                <a:latin typeface="Book Antiqua" panose="02040602050305030304" pitchFamily="18" charset="0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200" dirty="0" err="1"/>
              <a:t>Penampang</a:t>
            </a:r>
            <a:r>
              <a:rPr lang="en-US" sz="3200" dirty="0"/>
              <a:t> </a:t>
            </a:r>
            <a:r>
              <a:rPr lang="en-US" sz="3200" dirty="0" err="1"/>
              <a:t>melintang</a:t>
            </a:r>
            <a:endParaRPr lang="en-US" sz="3200" dirty="0"/>
          </a:p>
        </p:txBody>
      </p:sp>
      <p:sp>
        <p:nvSpPr>
          <p:cNvPr id="12" name="AutoShape 4">
            <a:extLst>
              <a:ext uri="{FF2B5EF4-FFF2-40B4-BE49-F238E27FC236}">
                <a16:creationId xmlns:a16="http://schemas.microsoft.com/office/drawing/2014/main" id="{D13EB952-0691-4136-93C0-4D7DBCD1BB10}"/>
              </a:ext>
            </a:extLst>
          </p:cNvPr>
          <p:cNvSpPr>
            <a:spLocks noChangeArrowheads="1"/>
          </p:cNvSpPr>
          <p:nvPr/>
        </p:nvSpPr>
        <p:spPr bwMode="auto">
          <a:xfrm rot="-1447778">
            <a:off x="614404" y="1869694"/>
            <a:ext cx="5468815" cy="2779712"/>
          </a:xfrm>
          <a:prstGeom prst="parallelogram">
            <a:avLst>
              <a:gd name="adj" fmla="val 32770"/>
            </a:avLst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3" name="Group 19">
            <a:extLst>
              <a:ext uri="{FF2B5EF4-FFF2-40B4-BE49-F238E27FC236}">
                <a16:creationId xmlns:a16="http://schemas.microsoft.com/office/drawing/2014/main" id="{FD353DCF-5E19-485D-97E6-689A8CA8774B}"/>
              </a:ext>
            </a:extLst>
          </p:cNvPr>
          <p:cNvGrpSpPr>
            <a:grpSpLocks/>
          </p:cNvGrpSpPr>
          <p:nvPr/>
        </p:nvGrpSpPr>
        <p:grpSpPr bwMode="auto">
          <a:xfrm>
            <a:off x="1247450" y="1296606"/>
            <a:ext cx="4149969" cy="2514600"/>
            <a:chOff x="1200" y="1536"/>
            <a:chExt cx="2400" cy="1584"/>
          </a:xfrm>
        </p:grpSpPr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184C6975-03B8-437B-AFA2-7C50835EE6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0" y="3024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8">
              <a:extLst>
                <a:ext uri="{FF2B5EF4-FFF2-40B4-BE49-F238E27FC236}">
                  <a16:creationId xmlns:a16="http://schemas.microsoft.com/office/drawing/2014/main" id="{448D8A7B-2E0B-4EB9-AD47-67428BE219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3024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9">
              <a:extLst>
                <a:ext uri="{FF2B5EF4-FFF2-40B4-BE49-F238E27FC236}">
                  <a16:creationId xmlns:a16="http://schemas.microsoft.com/office/drawing/2014/main" id="{E27A93D7-A5B2-4D9F-8479-46CACD9689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92" y="3024"/>
              <a:ext cx="144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0">
              <a:extLst>
                <a:ext uri="{FF2B5EF4-FFF2-40B4-BE49-F238E27FC236}">
                  <a16:creationId xmlns:a16="http://schemas.microsoft.com/office/drawing/2014/main" id="{D49EABFC-6B88-46C1-B501-9F64E7EFC9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6" y="2928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7F1AB64C-E126-46AA-826B-E4B0003307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36" y="2688"/>
              <a:ext cx="24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2">
              <a:extLst>
                <a:ext uri="{FF2B5EF4-FFF2-40B4-BE49-F238E27FC236}">
                  <a16:creationId xmlns:a16="http://schemas.microsoft.com/office/drawing/2014/main" id="{E5E5F3AB-8E94-41D5-905C-67B9F39B40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" y="2352"/>
              <a:ext cx="528" cy="336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3">
              <a:extLst>
                <a:ext uri="{FF2B5EF4-FFF2-40B4-BE49-F238E27FC236}">
                  <a16:creationId xmlns:a16="http://schemas.microsoft.com/office/drawing/2014/main" id="{0B080C84-9178-40A0-A0B1-E99766B4BE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4" y="2208"/>
              <a:ext cx="576" cy="144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4">
              <a:extLst>
                <a:ext uri="{FF2B5EF4-FFF2-40B4-BE49-F238E27FC236}">
                  <a16:creationId xmlns:a16="http://schemas.microsoft.com/office/drawing/2014/main" id="{62640204-4958-4088-81CD-9F31DC55CD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08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F6B40BC6-84A6-430E-B7C2-8284F3CF6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76" y="2208"/>
              <a:ext cx="14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6">
              <a:extLst>
                <a:ext uri="{FF2B5EF4-FFF2-40B4-BE49-F238E27FC236}">
                  <a16:creationId xmlns:a16="http://schemas.microsoft.com/office/drawing/2014/main" id="{9F706529-F428-43FC-9754-04B7244634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0" y="2064"/>
              <a:ext cx="48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6BF7A4D2-8028-4395-A5A6-80B7659183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68" y="2016"/>
              <a:ext cx="144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18">
              <a:extLst>
                <a:ext uri="{FF2B5EF4-FFF2-40B4-BE49-F238E27FC236}">
                  <a16:creationId xmlns:a16="http://schemas.microsoft.com/office/drawing/2014/main" id="{D919F280-3DAF-478C-8A0A-6819083E8B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2" y="1536"/>
              <a:ext cx="28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054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29B66421-31D9-470D-B249-977F247C68D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71807" y="958531"/>
            <a:ext cx="15875" cy="4664242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4E56716-F0D9-4031-A45D-62EFEB161B4B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1102129" y="2980611"/>
            <a:ext cx="3340768" cy="2039815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0" name="Straight Connector 10">
            <a:extLst>
              <a:ext uri="{FF2B5EF4-FFF2-40B4-BE49-F238E27FC236}">
                <a16:creationId xmlns:a16="http://schemas.microsoft.com/office/drawing/2014/main" id="{0F8E1E03-6E0F-4EA4-98E7-5F2F7CB53BD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36634" y="3765906"/>
            <a:ext cx="7596554" cy="68179"/>
          </a:xfrm>
          <a:prstGeom prst="line">
            <a:avLst/>
          </a:prstGeom>
          <a:noFill/>
          <a:ln w="3175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1" name="AutoShape 5">
            <a:extLst>
              <a:ext uri="{FF2B5EF4-FFF2-40B4-BE49-F238E27FC236}">
                <a16:creationId xmlns:a16="http://schemas.microsoft.com/office/drawing/2014/main" id="{7F8B091B-AF78-4963-BF4A-5080C504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249" y="2879572"/>
            <a:ext cx="7877908" cy="2045368"/>
          </a:xfrm>
          <a:prstGeom prst="parallelogram">
            <a:avLst>
              <a:gd name="adj" fmla="val 55611"/>
            </a:avLst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Diagonal Stripe 8">
            <a:extLst>
              <a:ext uri="{FF2B5EF4-FFF2-40B4-BE49-F238E27FC236}">
                <a16:creationId xmlns:a16="http://schemas.microsoft.com/office/drawing/2014/main" id="{D56259FC-36B0-4013-BA14-330F60DF06A6}"/>
              </a:ext>
            </a:extLst>
          </p:cNvPr>
          <p:cNvSpPr/>
          <p:nvPr/>
        </p:nvSpPr>
        <p:spPr bwMode="auto">
          <a:xfrm>
            <a:off x="2233253" y="1133155"/>
            <a:ext cx="1454480" cy="3791786"/>
          </a:xfrm>
          <a:custGeom>
            <a:avLst/>
            <a:gdLst>
              <a:gd name="connsiteX0" fmla="*/ 0 w 2168231"/>
              <a:gd name="connsiteY0" fmla="*/ 1516103 h 3204411"/>
              <a:gd name="connsiteX1" fmla="*/ 1025855 w 2168231"/>
              <a:gd name="connsiteY1" fmla="*/ 0 h 3204411"/>
              <a:gd name="connsiteX2" fmla="*/ 2168231 w 2168231"/>
              <a:gd name="connsiteY2" fmla="*/ 0 h 3204411"/>
              <a:gd name="connsiteX3" fmla="*/ 0 w 2168231"/>
              <a:gd name="connsiteY3" fmla="*/ 3204411 h 3204411"/>
              <a:gd name="connsiteX4" fmla="*/ 0 w 2168231"/>
              <a:gd name="connsiteY4" fmla="*/ 1516103 h 3204411"/>
              <a:gd name="connsiteX0" fmla="*/ 0 w 1025855"/>
              <a:gd name="connsiteY0" fmla="*/ 1516103 h 3204411"/>
              <a:gd name="connsiteX1" fmla="*/ 1025855 w 1025855"/>
              <a:gd name="connsiteY1" fmla="*/ 0 h 3204411"/>
              <a:gd name="connsiteX2" fmla="*/ 1009356 w 1025855"/>
              <a:gd name="connsiteY2" fmla="*/ 1714500 h 3204411"/>
              <a:gd name="connsiteX3" fmla="*/ 0 w 1025855"/>
              <a:gd name="connsiteY3" fmla="*/ 3204411 h 3204411"/>
              <a:gd name="connsiteX4" fmla="*/ 0 w 1025855"/>
              <a:gd name="connsiteY4" fmla="*/ 1516103 h 3204411"/>
              <a:gd name="connsiteX0" fmla="*/ 0 w 1454480"/>
              <a:gd name="connsiteY0" fmla="*/ 2103478 h 3791786"/>
              <a:gd name="connsiteX1" fmla="*/ 1454480 w 1454480"/>
              <a:gd name="connsiteY1" fmla="*/ 0 h 3791786"/>
              <a:gd name="connsiteX2" fmla="*/ 1009356 w 1454480"/>
              <a:gd name="connsiteY2" fmla="*/ 2301875 h 3791786"/>
              <a:gd name="connsiteX3" fmla="*/ 0 w 1454480"/>
              <a:gd name="connsiteY3" fmla="*/ 3791786 h 3791786"/>
              <a:gd name="connsiteX4" fmla="*/ 0 w 1454480"/>
              <a:gd name="connsiteY4" fmla="*/ 2103478 h 3791786"/>
              <a:gd name="connsiteX0" fmla="*/ 0 w 1454480"/>
              <a:gd name="connsiteY0" fmla="*/ 2103478 h 3791786"/>
              <a:gd name="connsiteX1" fmla="*/ 1454480 w 1454480"/>
              <a:gd name="connsiteY1" fmla="*/ 0 h 3791786"/>
              <a:gd name="connsiteX2" fmla="*/ 1453856 w 1454480"/>
              <a:gd name="connsiteY2" fmla="*/ 1603375 h 3791786"/>
              <a:gd name="connsiteX3" fmla="*/ 0 w 1454480"/>
              <a:gd name="connsiteY3" fmla="*/ 3791786 h 3791786"/>
              <a:gd name="connsiteX4" fmla="*/ 0 w 1454480"/>
              <a:gd name="connsiteY4" fmla="*/ 2103478 h 3791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480" h="3791786">
                <a:moveTo>
                  <a:pt x="0" y="2103478"/>
                </a:moveTo>
                <a:lnTo>
                  <a:pt x="1454480" y="0"/>
                </a:lnTo>
                <a:lnTo>
                  <a:pt x="1453856" y="1603375"/>
                </a:lnTo>
                <a:lnTo>
                  <a:pt x="0" y="3791786"/>
                </a:lnTo>
                <a:lnTo>
                  <a:pt x="0" y="2103478"/>
                </a:lnTo>
                <a:close/>
              </a:path>
            </a:pathLst>
          </a:cu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8E89D0-0738-43BF-8507-25E130353B76}"/>
              </a:ext>
            </a:extLst>
          </p:cNvPr>
          <p:cNvSpPr/>
          <p:nvPr/>
        </p:nvSpPr>
        <p:spPr>
          <a:xfrm>
            <a:off x="3006975" y="2129610"/>
            <a:ext cx="6611815" cy="1636295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2BDDAE-A500-4458-B57F-CAD1581D04CD}"/>
              </a:ext>
            </a:extLst>
          </p:cNvPr>
          <p:cNvCxnSpPr/>
          <p:nvPr/>
        </p:nvCxnSpPr>
        <p:spPr>
          <a:xfrm rot="10800000">
            <a:off x="3006975" y="3776341"/>
            <a:ext cx="6611815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ADFD5CA-34FE-46E2-8D31-ECD2F4EE4D86}"/>
              </a:ext>
            </a:extLst>
          </p:cNvPr>
          <p:cNvSpPr txBox="1"/>
          <p:nvPr/>
        </p:nvSpPr>
        <p:spPr>
          <a:xfrm>
            <a:off x="2373929" y="3092133"/>
            <a:ext cx="211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Baskerville Old Face" pitchFamily="18" charset="0"/>
              </a:rPr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3098C6-FE1D-4988-AD89-D7BC4FBD8483}"/>
              </a:ext>
            </a:extLst>
          </p:cNvPr>
          <p:cNvSpPr txBox="1"/>
          <p:nvPr/>
        </p:nvSpPr>
        <p:spPr>
          <a:xfrm>
            <a:off x="9267099" y="3320738"/>
            <a:ext cx="211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skerville Old Face" pitchFamily="18" charset="0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2EF31E-1786-47DD-945D-15749B4F92B5}"/>
              </a:ext>
            </a:extLst>
          </p:cNvPr>
          <p:cNvSpPr txBox="1"/>
          <p:nvPr/>
        </p:nvSpPr>
        <p:spPr>
          <a:xfrm>
            <a:off x="8774726" y="4463738"/>
            <a:ext cx="2813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askerville Old Face" pitchFamily="18" charset="0"/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5CFC08-C1B6-436C-96BA-C4A673BBD023}"/>
              </a:ext>
            </a:extLst>
          </p:cNvPr>
          <p:cNvSpPr txBox="1"/>
          <p:nvPr/>
        </p:nvSpPr>
        <p:spPr>
          <a:xfrm>
            <a:off x="5353714" y="3169853"/>
            <a:ext cx="3868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Proyeksi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Sumbu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Jalan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di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bidang</a:t>
            </a:r>
            <a:r>
              <a:rPr lang="en-US" sz="14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horisontal</a:t>
            </a:r>
            <a:endParaRPr lang="en-US" sz="1400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DE19F23-56EF-47EC-88AE-481596A0FFA7}"/>
              </a:ext>
            </a:extLst>
          </p:cNvPr>
          <p:cNvCxnSpPr/>
          <p:nvPr/>
        </p:nvCxnSpPr>
        <p:spPr>
          <a:xfrm rot="16200000" flipH="1">
            <a:off x="7989280" y="3484854"/>
            <a:ext cx="304800" cy="2813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Freeform 5">
            <a:extLst>
              <a:ext uri="{FF2B5EF4-FFF2-40B4-BE49-F238E27FC236}">
                <a16:creationId xmlns:a16="http://schemas.microsoft.com/office/drawing/2014/main" id="{05319675-E6EC-4A80-B9BD-4BAC593A8F36}"/>
              </a:ext>
            </a:extLst>
          </p:cNvPr>
          <p:cNvSpPr>
            <a:spLocks/>
          </p:cNvSpPr>
          <p:nvPr/>
        </p:nvSpPr>
        <p:spPr bwMode="auto">
          <a:xfrm>
            <a:off x="3006975" y="2330130"/>
            <a:ext cx="6611815" cy="1219200"/>
          </a:xfrm>
          <a:custGeom>
            <a:avLst/>
            <a:gdLst>
              <a:gd name="T0" fmla="*/ 0 w 5328"/>
              <a:gd name="T1" fmla="*/ 1608 h 1680"/>
              <a:gd name="T2" fmla="*/ 816 w 5328"/>
              <a:gd name="T3" fmla="*/ 1608 h 1680"/>
              <a:gd name="T4" fmla="*/ 1488 w 5328"/>
              <a:gd name="T5" fmla="*/ 1176 h 1680"/>
              <a:gd name="T6" fmla="*/ 2160 w 5328"/>
              <a:gd name="T7" fmla="*/ 648 h 1680"/>
              <a:gd name="T8" fmla="*/ 2736 w 5328"/>
              <a:gd name="T9" fmla="*/ 504 h 1680"/>
              <a:gd name="T10" fmla="*/ 3216 w 5328"/>
              <a:gd name="T11" fmla="*/ 120 h 1680"/>
              <a:gd name="T12" fmla="*/ 3840 w 5328"/>
              <a:gd name="T13" fmla="*/ 72 h 1680"/>
              <a:gd name="T14" fmla="*/ 4848 w 5328"/>
              <a:gd name="T15" fmla="*/ 552 h 1680"/>
              <a:gd name="T16" fmla="*/ 5328 w 5328"/>
              <a:gd name="T17" fmla="*/ 600 h 16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328"/>
              <a:gd name="T28" fmla="*/ 0 h 1680"/>
              <a:gd name="T29" fmla="*/ 5328 w 5328"/>
              <a:gd name="T30" fmla="*/ 1680 h 16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328" h="1680">
                <a:moveTo>
                  <a:pt x="0" y="1608"/>
                </a:moveTo>
                <a:cubicBezTo>
                  <a:pt x="284" y="1644"/>
                  <a:pt x="568" y="1680"/>
                  <a:pt x="816" y="1608"/>
                </a:cubicBezTo>
                <a:cubicBezTo>
                  <a:pt x="1064" y="1536"/>
                  <a:pt x="1264" y="1336"/>
                  <a:pt x="1488" y="1176"/>
                </a:cubicBezTo>
                <a:cubicBezTo>
                  <a:pt x="1712" y="1016"/>
                  <a:pt x="1952" y="760"/>
                  <a:pt x="2160" y="648"/>
                </a:cubicBezTo>
                <a:cubicBezTo>
                  <a:pt x="2368" y="536"/>
                  <a:pt x="2560" y="592"/>
                  <a:pt x="2736" y="504"/>
                </a:cubicBezTo>
                <a:cubicBezTo>
                  <a:pt x="2912" y="416"/>
                  <a:pt x="3032" y="192"/>
                  <a:pt x="3216" y="120"/>
                </a:cubicBezTo>
                <a:cubicBezTo>
                  <a:pt x="3400" y="48"/>
                  <a:pt x="3568" y="0"/>
                  <a:pt x="3840" y="72"/>
                </a:cubicBezTo>
                <a:cubicBezTo>
                  <a:pt x="4112" y="144"/>
                  <a:pt x="4600" y="464"/>
                  <a:pt x="4848" y="552"/>
                </a:cubicBezTo>
                <a:cubicBezTo>
                  <a:pt x="5096" y="640"/>
                  <a:pt x="5248" y="592"/>
                  <a:pt x="5328" y="60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8DB2D81-2337-4DC1-8EBC-0CBC0DEA4EC3}"/>
              </a:ext>
            </a:extLst>
          </p:cNvPr>
          <p:cNvCxnSpPr/>
          <p:nvPr/>
        </p:nvCxnSpPr>
        <p:spPr>
          <a:xfrm rot="16200000" flipH="1">
            <a:off x="5808788" y="2341854"/>
            <a:ext cx="304800" cy="2813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D787EA4-6309-4C98-B500-5356C0F32370}"/>
              </a:ext>
            </a:extLst>
          </p:cNvPr>
          <p:cNvSpPr txBox="1"/>
          <p:nvPr/>
        </p:nvSpPr>
        <p:spPr>
          <a:xfrm rot="20342360">
            <a:off x="3619228" y="2190325"/>
            <a:ext cx="3758842" cy="312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Proyeksi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Sumbu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Jalan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di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bidang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vertikal</a:t>
            </a:r>
            <a:endParaRPr lang="en-US" sz="14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8C16E1-E90B-A94F-B6A2-CF3ED5E33425}"/>
              </a:ext>
            </a:extLst>
          </p:cNvPr>
          <p:cNvSpPr txBox="1"/>
          <p:nvPr/>
        </p:nvSpPr>
        <p:spPr>
          <a:xfrm>
            <a:off x="876738" y="2143186"/>
            <a:ext cx="20024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Potongan</a:t>
            </a:r>
            <a:r>
              <a:rPr lang="en-US" sz="14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Melintang</a:t>
            </a:r>
            <a:endParaRPr lang="en-US" sz="14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65517E2-27B3-8E4B-B6BF-986C7EC46EDB}"/>
              </a:ext>
            </a:extLst>
          </p:cNvPr>
          <p:cNvCxnSpPr/>
          <p:nvPr/>
        </p:nvCxnSpPr>
        <p:spPr>
          <a:xfrm rot="16200000" flipH="1">
            <a:off x="2155345" y="2506802"/>
            <a:ext cx="304800" cy="2813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4A3498FE-5E87-1342-A41B-67876ADAF653}"/>
              </a:ext>
            </a:extLst>
          </p:cNvPr>
          <p:cNvSpPr txBox="1"/>
          <p:nvPr/>
        </p:nvSpPr>
        <p:spPr>
          <a:xfrm>
            <a:off x="6994982" y="5438107"/>
            <a:ext cx="3491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Catatan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: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urutan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perancangan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1-2-3</a:t>
            </a:r>
          </a:p>
        </p:txBody>
      </p:sp>
    </p:spTree>
    <p:extLst>
      <p:ext uri="{BB962C8B-B14F-4D97-AF65-F5344CB8AC3E}">
        <p14:creationId xmlns:p14="http://schemas.microsoft.com/office/powerpoint/2010/main" val="117597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950E0DA-E928-44C7-90F7-9DE703599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lang="en-US" dirty="0" err="1"/>
              <a:t>Perencanaan</a:t>
            </a:r>
            <a:endParaRPr lang="en-US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0C3D3E32-0830-469E-800B-64B4ECA224D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83618" y="1417638"/>
          <a:ext cx="10624764" cy="4708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1905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4F5A6A-EE3E-D340-9676-68B700C44E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Perancangan</a:t>
            </a:r>
            <a:r>
              <a:rPr lang="en-US" dirty="0"/>
              <a:t> </a:t>
            </a:r>
            <a:r>
              <a:rPr lang="en-US" dirty="0" err="1"/>
              <a:t>Geometrik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8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896A2-BABF-D94D-9513-75C4D2095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Jalan</a:t>
            </a:r>
          </a:p>
        </p:txBody>
      </p:sp>
    </p:spTree>
    <p:extLst>
      <p:ext uri="{BB962C8B-B14F-4D97-AF65-F5344CB8AC3E}">
        <p14:creationId xmlns:p14="http://schemas.microsoft.com/office/powerpoint/2010/main" val="257858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96AFA8-2F80-B77C-BAAE-676889270805}"/>
              </a:ext>
            </a:extLst>
          </p:cNvPr>
          <p:cNvSpPr txBox="1"/>
          <p:nvPr/>
        </p:nvSpPr>
        <p:spPr>
          <a:xfrm>
            <a:off x="475531" y="1365184"/>
            <a:ext cx="400340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UU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Nomor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38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2004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Jalan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D96F20F-8B84-4FAA-160C-709E78D5C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Regulasi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Jalan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DABF1E-6473-5354-FC64-499C75FF9539}"/>
              </a:ext>
            </a:extLst>
          </p:cNvPr>
          <p:cNvSpPr txBox="1"/>
          <p:nvPr/>
        </p:nvSpPr>
        <p:spPr>
          <a:xfrm>
            <a:off x="5904571" y="1226684"/>
            <a:ext cx="561433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UU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Nomor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2022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Perubahan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Kedua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atas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UU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Nomor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38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2004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Jalan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547B4400-825F-FA13-7A68-C3A9E1490550}"/>
              </a:ext>
            </a:extLst>
          </p:cNvPr>
          <p:cNvSpPr/>
          <p:nvPr/>
        </p:nvSpPr>
        <p:spPr>
          <a:xfrm>
            <a:off x="4979879" y="1399307"/>
            <a:ext cx="423747" cy="3010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F658C9-DD6B-1777-DDD3-602C4EF13EB6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 flipH="1">
            <a:off x="2477232" y="1734516"/>
            <a:ext cx="1" cy="11025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19183617-9B15-B097-CB11-5EB7F05B4263}"/>
              </a:ext>
            </a:extLst>
          </p:cNvPr>
          <p:cNvSpPr txBox="1"/>
          <p:nvPr/>
        </p:nvSpPr>
        <p:spPr>
          <a:xfrm>
            <a:off x="668692" y="2837057"/>
            <a:ext cx="361708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PP No 34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2006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Jalan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56A0E5-F006-9388-2A5D-F065A6639865}"/>
              </a:ext>
            </a:extLst>
          </p:cNvPr>
          <p:cNvSpPr txBox="1"/>
          <p:nvPr/>
        </p:nvSpPr>
        <p:spPr>
          <a:xfrm>
            <a:off x="475530" y="1867164"/>
            <a:ext cx="400340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Pembangunan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adalah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pemrograman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penganggaran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,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teknis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,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pelaksanaan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konstruksi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,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serta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pengoperasian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200" b="1" dirty="0" err="1">
                <a:latin typeface="Dubai" panose="020B0503030403030204" pitchFamily="34" charset="-78"/>
                <a:cs typeface="Dubai" panose="020B0503030403030204" pitchFamily="34" charset="-78"/>
              </a:rPr>
              <a:t>pemeliharaan</a:t>
            </a:r>
            <a:r>
              <a:rPr lang="en-US" sz="1200" b="1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b="1" dirty="0" err="1"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endParaRPr lang="en-US" sz="1200" b="1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7BA0848-0EA8-476F-2C75-899BF68239C7}"/>
              </a:ext>
            </a:extLst>
          </p:cNvPr>
          <p:cNvSpPr txBox="1"/>
          <p:nvPr/>
        </p:nvSpPr>
        <p:spPr>
          <a:xfrm>
            <a:off x="668692" y="3206389"/>
            <a:ext cx="36170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Pasal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83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Pembangunan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meliputi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:</a:t>
            </a:r>
          </a:p>
          <a:p>
            <a:pPr marL="228600" indent="-228600">
              <a:buAutoNum type="alphaLcPeriod"/>
            </a:pP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pemrograman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penganggaran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 </a:t>
            </a:r>
          </a:p>
          <a:p>
            <a:pPr marL="228600" indent="-228600">
              <a:buAutoNum type="alphaLcPeriod"/>
            </a:pP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teknis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pengadaan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tanah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pelaksanaan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konstruksi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 dan</a:t>
            </a:r>
          </a:p>
          <a:p>
            <a:pPr marL="228600" indent="-228600">
              <a:buAutoNum type="alphaLcPeriod"/>
            </a:pP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pengoperasian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pemeliharaan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28D280-62F5-B670-8CB8-6E2652748A67}"/>
              </a:ext>
            </a:extLst>
          </p:cNvPr>
          <p:cNvSpPr txBox="1"/>
          <p:nvPr/>
        </p:nvSpPr>
        <p:spPr>
          <a:xfrm>
            <a:off x="1352408" y="4960716"/>
            <a:ext cx="3718341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Permen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PU No 19/PRT/M/2011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Persyaratan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Teknis Jalan dan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Kriteria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Teknis Jalan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FCB502E-85FB-350B-5795-2737D859ED11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2477232" y="4591384"/>
            <a:ext cx="0" cy="3693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A341ACAC-DFCA-9E4E-4D94-1F0E661B1D1F}"/>
              </a:ext>
            </a:extLst>
          </p:cNvPr>
          <p:cNvSpPr txBox="1"/>
          <p:nvPr/>
        </p:nvSpPr>
        <p:spPr>
          <a:xfrm>
            <a:off x="6195573" y="4960716"/>
            <a:ext cx="3197809" cy="8002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Permen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PUPR No 5 </a:t>
            </a:r>
            <a:r>
              <a:rPr lang="en-US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  <a:t> 2023</a:t>
            </a:r>
            <a:br>
              <a:rPr lang="en-US" dirty="0">
                <a:latin typeface="Dubai" panose="020B0503030403030204" pitchFamily="34" charset="-78"/>
                <a:cs typeface="Dubai" panose="020B0503030403030204" pitchFamily="34" charset="-78"/>
              </a:rPr>
            </a:b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Persyaratan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Teknis Jalan dan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Teknis Jalan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0F49B64-FC80-7604-E24F-A4E05A03BEB4}"/>
              </a:ext>
            </a:extLst>
          </p:cNvPr>
          <p:cNvCxnSpPr>
            <a:cxnSpLocks/>
          </p:cNvCxnSpPr>
          <p:nvPr/>
        </p:nvCxnSpPr>
        <p:spPr>
          <a:xfrm>
            <a:off x="7440623" y="3636818"/>
            <a:ext cx="0" cy="1205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A590A58-3A4F-7DE5-8C71-FCA0A832201B}"/>
              </a:ext>
            </a:extLst>
          </p:cNvPr>
          <p:cNvCxnSpPr>
            <a:cxnSpLocks/>
          </p:cNvCxnSpPr>
          <p:nvPr/>
        </p:nvCxnSpPr>
        <p:spPr>
          <a:xfrm>
            <a:off x="7440623" y="1922318"/>
            <a:ext cx="0" cy="33828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C79D4CB9-1C7E-0CF4-909A-7451302C86AA}"/>
              </a:ext>
            </a:extLst>
          </p:cNvPr>
          <p:cNvCxnSpPr>
            <a:cxnSpLocks/>
          </p:cNvCxnSpPr>
          <p:nvPr/>
        </p:nvCxnSpPr>
        <p:spPr>
          <a:xfrm>
            <a:off x="7440623" y="2344354"/>
            <a:ext cx="0" cy="33828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729315F-94E3-57E3-88DE-31046DFE1232}"/>
              </a:ext>
            </a:extLst>
          </p:cNvPr>
          <p:cNvCxnSpPr>
            <a:cxnSpLocks/>
          </p:cNvCxnSpPr>
          <p:nvPr/>
        </p:nvCxnSpPr>
        <p:spPr>
          <a:xfrm>
            <a:off x="7440623" y="2760857"/>
            <a:ext cx="0" cy="33828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F396A66-AD4A-0C0D-B455-5FF1552BEC96}"/>
              </a:ext>
            </a:extLst>
          </p:cNvPr>
          <p:cNvCxnSpPr>
            <a:cxnSpLocks/>
          </p:cNvCxnSpPr>
          <p:nvPr/>
        </p:nvCxnSpPr>
        <p:spPr>
          <a:xfrm>
            <a:off x="7440623" y="3179618"/>
            <a:ext cx="0" cy="338282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E97ED97-3538-A49C-C393-770F655D8DE6}"/>
              </a:ext>
            </a:extLst>
          </p:cNvPr>
          <p:cNvSpPr txBox="1"/>
          <p:nvPr/>
        </p:nvSpPr>
        <p:spPr>
          <a:xfrm>
            <a:off x="6287473" y="1897284"/>
            <a:ext cx="3617077" cy="138499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Pembangunan Jalan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terdiri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atas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: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a.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penyusunan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program dan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anggaran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b.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teknis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c.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pengadaan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tanah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d.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pelaksanaan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konstruksi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e.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pengoperasian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; dan/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atau</a:t>
            </a:r>
            <a:endParaRPr lang="en-US" sz="12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f.  </a:t>
            </a:r>
            <a:r>
              <a:rPr lang="en-US" sz="1200" dirty="0" err="1">
                <a:latin typeface="Dubai" panose="020B0503030403030204" pitchFamily="34" charset="-78"/>
                <a:cs typeface="Dubai" panose="020B0503030403030204" pitchFamily="34" charset="-78"/>
              </a:rPr>
              <a:t>preservasi</a:t>
            </a:r>
            <a:r>
              <a:rPr lang="en-US" sz="1200" dirty="0">
                <a:latin typeface="Dubai" panose="020B0503030403030204" pitchFamily="34" charset="-78"/>
                <a:cs typeface="Dubai" panose="020B0503030403030204" pitchFamily="34" charset="-78"/>
              </a:rPr>
              <a:t> Jalan.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339EF7-BFDD-FA9B-B24F-D2270C37DE29}"/>
              </a:ext>
            </a:extLst>
          </p:cNvPr>
          <p:cNvSpPr txBox="1"/>
          <p:nvPr/>
        </p:nvSpPr>
        <p:spPr>
          <a:xfrm>
            <a:off x="6251340" y="3727165"/>
            <a:ext cx="3879366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Dubai" panose="020B0503030403030204" pitchFamily="34" charset="-78"/>
                <a:cs typeface="Dubai" panose="020B0503030403030204" pitchFamily="34" charset="-78"/>
              </a:rPr>
              <a:t>RPP Jalan (Status 14 September 2022)</a:t>
            </a:r>
          </a:p>
        </p:txBody>
      </p:sp>
    </p:spTree>
    <p:extLst>
      <p:ext uri="{BB962C8B-B14F-4D97-AF65-F5344CB8AC3E}">
        <p14:creationId xmlns:p14="http://schemas.microsoft.com/office/powerpoint/2010/main" val="26984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0024F379-6610-AF4B-9652-5D448B2FE7FA}"/>
              </a:ext>
            </a:extLst>
          </p:cNvPr>
          <p:cNvGrpSpPr/>
          <p:nvPr/>
        </p:nvGrpSpPr>
        <p:grpSpPr>
          <a:xfrm>
            <a:off x="274008" y="1795520"/>
            <a:ext cx="2365643" cy="2255923"/>
            <a:chOff x="406443" y="1388191"/>
            <a:chExt cx="2365643" cy="2255923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0382064-2DD0-9146-9F5B-F3F24F915069}"/>
                </a:ext>
              </a:extLst>
            </p:cNvPr>
            <p:cNvSpPr/>
            <p:nvPr/>
          </p:nvSpPr>
          <p:spPr>
            <a:xfrm>
              <a:off x="406443" y="1388191"/>
              <a:ext cx="2012764" cy="737937"/>
            </a:xfrm>
            <a:prstGeom prst="roundRect">
              <a:avLst>
                <a:gd name="adj" fmla="val 21015"/>
              </a:avLst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Menurut</a:t>
              </a:r>
              <a:r>
                <a:rPr lang="en-US" sz="2000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Sistem</a:t>
              </a:r>
              <a:endParaRPr lang="en-US" sz="2000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A703AD07-97CE-BE4D-8E55-252A24BCBF20}"/>
                </a:ext>
              </a:extLst>
            </p:cNvPr>
            <p:cNvSpPr/>
            <p:nvPr/>
          </p:nvSpPr>
          <p:spPr>
            <a:xfrm>
              <a:off x="749762" y="2140165"/>
              <a:ext cx="2012764" cy="737937"/>
            </a:xfrm>
            <a:prstGeom prst="roundRect">
              <a:avLst>
                <a:gd name="adj" fmla="val 21015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Cambria" panose="02040503050406030204" pitchFamily="18" charset="0"/>
                </a:rPr>
                <a:t>Sistem</a:t>
              </a:r>
              <a:r>
                <a:rPr lang="en-US" dirty="0">
                  <a:latin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</a:rPr>
                <a:t>jaringan</a:t>
              </a:r>
              <a:r>
                <a:rPr lang="en-US" dirty="0">
                  <a:latin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</a:rPr>
                <a:t>jalan</a:t>
              </a:r>
              <a:r>
                <a:rPr lang="en-US" dirty="0">
                  <a:latin typeface="Cambria" panose="02040503050406030204" pitchFamily="18" charset="0"/>
                </a:rPr>
                <a:t> Primer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D7D38E59-DCF3-AC4D-AB0B-6D75A1FB7A81}"/>
                </a:ext>
              </a:extLst>
            </p:cNvPr>
            <p:cNvSpPr/>
            <p:nvPr/>
          </p:nvSpPr>
          <p:spPr>
            <a:xfrm>
              <a:off x="759322" y="2906177"/>
              <a:ext cx="2012764" cy="737937"/>
            </a:xfrm>
            <a:prstGeom prst="roundRect">
              <a:avLst>
                <a:gd name="adj" fmla="val 21015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>
                  <a:latin typeface="Cambria" panose="02040503050406030204" pitchFamily="18" charset="0"/>
                </a:rPr>
                <a:t>Sistem</a:t>
              </a:r>
              <a:r>
                <a:rPr lang="en-US" dirty="0">
                  <a:latin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</a:rPr>
                <a:t>jaringan</a:t>
              </a:r>
              <a:r>
                <a:rPr lang="en-US" dirty="0">
                  <a:latin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</a:rPr>
                <a:t>jalan</a:t>
              </a:r>
              <a:r>
                <a:rPr lang="en-US" dirty="0">
                  <a:latin typeface="Cambria" panose="02040503050406030204" pitchFamily="18" charset="0"/>
                </a:rPr>
                <a:t> </a:t>
              </a:r>
              <a:r>
                <a:rPr lang="en-US" dirty="0" err="1">
                  <a:latin typeface="Cambria" panose="02040503050406030204" pitchFamily="18" charset="0"/>
                </a:rPr>
                <a:t>Sekunder</a:t>
              </a:r>
              <a:endParaRPr lang="en-US" dirty="0">
                <a:latin typeface="Cambria" panose="02040503050406030204" pitchFamily="18" charset="0"/>
              </a:endParaRPr>
            </a:p>
          </p:txBody>
        </p:sp>
      </p:grp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D0F00FF-5AE3-3547-AF2C-7812B68C4486}"/>
              </a:ext>
            </a:extLst>
          </p:cNvPr>
          <p:cNvSpPr/>
          <p:nvPr/>
        </p:nvSpPr>
        <p:spPr>
          <a:xfrm>
            <a:off x="2703547" y="1673091"/>
            <a:ext cx="2012764" cy="737937"/>
          </a:xfrm>
          <a:prstGeom prst="roundRect">
            <a:avLst>
              <a:gd name="adj" fmla="val 21015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Menurut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Fungsi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E006800-032A-C84A-AD1B-CB1F6A20FBD7}"/>
              </a:ext>
            </a:extLst>
          </p:cNvPr>
          <p:cNvSpPr/>
          <p:nvPr/>
        </p:nvSpPr>
        <p:spPr>
          <a:xfrm>
            <a:off x="3107150" y="2420339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Arteri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2D7A789-5DAB-0E42-9DC8-5276F75AE15E}"/>
              </a:ext>
            </a:extLst>
          </p:cNvPr>
          <p:cNvSpPr/>
          <p:nvPr/>
        </p:nvSpPr>
        <p:spPr>
          <a:xfrm>
            <a:off x="3107150" y="2986411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Kolektor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4266B4C7-73BB-F740-B1A6-D1E81D55FBEB}"/>
              </a:ext>
            </a:extLst>
          </p:cNvPr>
          <p:cNvSpPr/>
          <p:nvPr/>
        </p:nvSpPr>
        <p:spPr>
          <a:xfrm>
            <a:off x="3116710" y="3578800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Lokal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EF619A83-F360-614C-A640-E991544364EE}"/>
              </a:ext>
            </a:extLst>
          </p:cNvPr>
          <p:cNvSpPr/>
          <p:nvPr/>
        </p:nvSpPr>
        <p:spPr>
          <a:xfrm>
            <a:off x="3107150" y="4171189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2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Lingkungan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8241A08B-5915-4895-8F25-6A487035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51" y="274638"/>
            <a:ext cx="9975059" cy="1143000"/>
          </a:xfrm>
        </p:spPr>
        <p:txBody>
          <a:bodyPr/>
          <a:lstStyle/>
          <a:p>
            <a:r>
              <a:rPr lang="en-US" dirty="0" err="1"/>
              <a:t>Klasifikasi</a:t>
            </a:r>
            <a:r>
              <a:rPr lang="en-US" dirty="0"/>
              <a:t> Jalan </a:t>
            </a:r>
            <a:r>
              <a:rPr lang="en-US" dirty="0" err="1"/>
              <a:t>Umum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5EA5E3-1400-4DD0-6A76-C8EED31C9C05}"/>
              </a:ext>
            </a:extLst>
          </p:cNvPr>
          <p:cNvGrpSpPr/>
          <p:nvPr/>
        </p:nvGrpSpPr>
        <p:grpSpPr>
          <a:xfrm>
            <a:off x="5416948" y="1669076"/>
            <a:ext cx="2358378" cy="3738739"/>
            <a:chOff x="6913058" y="1912246"/>
            <a:chExt cx="2358378" cy="3738739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BD1BF859-16A2-E64E-80D5-9BFDA25FEFB4}"/>
                </a:ext>
              </a:extLst>
            </p:cNvPr>
            <p:cNvSpPr/>
            <p:nvPr/>
          </p:nvSpPr>
          <p:spPr>
            <a:xfrm>
              <a:off x="6913058" y="1912246"/>
              <a:ext cx="2012764" cy="737937"/>
            </a:xfrm>
            <a:prstGeom prst="roundRect">
              <a:avLst>
                <a:gd name="adj" fmla="val 21015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>
                  <a:solidFill>
                    <a:schemeClr val="bg1"/>
                  </a:solidFill>
                  <a:latin typeface="Cambria" panose="02040503050406030204" pitchFamily="18" charset="0"/>
                </a:rPr>
                <a:t>Menurut</a:t>
              </a:r>
              <a:r>
                <a:rPr lang="en-US" sz="2000" dirty="0">
                  <a:solidFill>
                    <a:schemeClr val="bg1"/>
                  </a:solidFill>
                  <a:latin typeface="Cambria" panose="02040503050406030204" pitchFamily="18" charset="0"/>
                </a:rPr>
                <a:t> Status</a:t>
              </a: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8FA5D4B4-27AE-CF42-B736-306D8F9E3536}"/>
                </a:ext>
              </a:extLst>
            </p:cNvPr>
            <p:cNvSpPr/>
            <p:nvPr/>
          </p:nvSpPr>
          <p:spPr>
            <a:xfrm>
              <a:off x="7249112" y="2690537"/>
              <a:ext cx="2012764" cy="552035"/>
            </a:xfrm>
            <a:prstGeom prst="roundRect">
              <a:avLst>
                <a:gd name="adj" fmla="val 21015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Jalan Nasional</a:t>
              </a: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59956979-AE11-D247-B676-166F7F6AE83B}"/>
                </a:ext>
              </a:extLst>
            </p:cNvPr>
            <p:cNvSpPr/>
            <p:nvPr/>
          </p:nvSpPr>
          <p:spPr>
            <a:xfrm>
              <a:off x="7249112" y="3256609"/>
              <a:ext cx="2012764" cy="552035"/>
            </a:xfrm>
            <a:prstGeom prst="roundRect">
              <a:avLst>
                <a:gd name="adj" fmla="val 21015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Jalan </a:t>
              </a:r>
              <a:r>
                <a:rPr lang="en-US" dirty="0" err="1">
                  <a:latin typeface="Cambria" panose="02040503050406030204" pitchFamily="18" charset="0"/>
                </a:rPr>
                <a:t>Provinsi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F054FEB5-F832-5A4A-99BA-6253B8996713}"/>
                </a:ext>
              </a:extLst>
            </p:cNvPr>
            <p:cNvSpPr/>
            <p:nvPr/>
          </p:nvSpPr>
          <p:spPr>
            <a:xfrm>
              <a:off x="7258672" y="3848998"/>
              <a:ext cx="2012764" cy="643526"/>
            </a:xfrm>
            <a:prstGeom prst="roundRect">
              <a:avLst>
                <a:gd name="adj" fmla="val 21015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Jalan </a:t>
              </a:r>
              <a:r>
                <a:rPr lang="en-US" dirty="0" err="1">
                  <a:latin typeface="Cambria" panose="02040503050406030204" pitchFamily="18" charset="0"/>
                </a:rPr>
                <a:t>Kabupaten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BC15869-C098-A64A-A85E-7A9808E298DF}"/>
                </a:ext>
              </a:extLst>
            </p:cNvPr>
            <p:cNvSpPr/>
            <p:nvPr/>
          </p:nvSpPr>
          <p:spPr>
            <a:xfrm>
              <a:off x="7249112" y="4503928"/>
              <a:ext cx="2012764" cy="552035"/>
            </a:xfrm>
            <a:prstGeom prst="roundRect">
              <a:avLst>
                <a:gd name="adj" fmla="val 21015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Jalan Kota</a:t>
              </a:r>
            </a:p>
          </p:txBody>
        </p:sp>
        <p:sp>
          <p:nvSpPr>
            <p:cNvPr id="42" name="Rounded Rectangle 41">
              <a:extLst>
                <a:ext uri="{FF2B5EF4-FFF2-40B4-BE49-F238E27FC236}">
                  <a16:creationId xmlns:a16="http://schemas.microsoft.com/office/drawing/2014/main" id="{2E6F2094-EF2F-D88D-D766-16CF2D6FE62F}"/>
                </a:ext>
              </a:extLst>
            </p:cNvPr>
            <p:cNvSpPr/>
            <p:nvPr/>
          </p:nvSpPr>
          <p:spPr>
            <a:xfrm>
              <a:off x="7258672" y="5098950"/>
              <a:ext cx="2012764" cy="552035"/>
            </a:xfrm>
            <a:prstGeom prst="roundRect">
              <a:avLst>
                <a:gd name="adj" fmla="val 21015"/>
              </a:avLst>
            </a:prstGeom>
            <a:solidFill>
              <a:schemeClr val="accent4">
                <a:lumMod val="5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Cambria" panose="02040503050406030204" pitchFamily="18" charset="0"/>
                </a:rPr>
                <a:t>Jalan </a:t>
              </a:r>
              <a:r>
                <a:rPr lang="en-US" dirty="0" err="1">
                  <a:latin typeface="Cambria" panose="02040503050406030204" pitchFamily="18" charset="0"/>
                </a:rPr>
                <a:t>Desa</a:t>
              </a:r>
              <a:endParaRPr lang="en-US" dirty="0">
                <a:latin typeface="Cambria" panose="02040503050406030204" pitchFamily="18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9EEA921C-AE2D-0201-B421-98D540242154}"/>
              </a:ext>
            </a:extLst>
          </p:cNvPr>
          <p:cNvSpPr txBox="1"/>
          <p:nvPr/>
        </p:nvSpPr>
        <p:spPr>
          <a:xfrm>
            <a:off x="455891" y="1052165"/>
            <a:ext cx="6629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UU No 2 </a:t>
            </a:r>
            <a:r>
              <a:rPr lang="en-US" sz="2000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 2022 </a:t>
            </a:r>
            <a:r>
              <a:rPr lang="en-US" sz="2000" dirty="0" err="1">
                <a:latin typeface="Dubai" panose="020B0503030403030204" pitchFamily="34" charset="-78"/>
                <a:cs typeface="Dubai" panose="020B0503030403030204" pitchFamily="34" charset="-78"/>
              </a:rPr>
              <a:t>ttg</a:t>
            </a:r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2000" dirty="0" err="1">
                <a:latin typeface="Dubai" panose="020B0503030403030204" pitchFamily="34" charset="-78"/>
                <a:cs typeface="Dubai" panose="020B0503030403030204" pitchFamily="34" charset="-78"/>
              </a:rPr>
              <a:t>Perubahan</a:t>
            </a:r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 UU Jalan no 38 2004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6FDFDD7-22CD-0D0F-821D-0E1CEA135410}"/>
              </a:ext>
            </a:extLst>
          </p:cNvPr>
          <p:cNvSpPr txBox="1"/>
          <p:nvPr/>
        </p:nvSpPr>
        <p:spPr>
          <a:xfrm>
            <a:off x="468351" y="5776946"/>
            <a:ext cx="7557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SPPJ : </a:t>
            </a:r>
            <a:r>
              <a:rPr lang="en-US" dirty="0" err="1"/>
              <a:t>Spesifikasi</a:t>
            </a:r>
            <a:r>
              <a:rPr lang="en-US" dirty="0"/>
              <a:t> </a:t>
            </a:r>
            <a:r>
              <a:rPr lang="en-US" dirty="0" err="1"/>
              <a:t>Penyediaan</a:t>
            </a:r>
            <a:r>
              <a:rPr lang="en-US" dirty="0"/>
              <a:t> </a:t>
            </a:r>
            <a:r>
              <a:rPr lang="en-US" dirty="0" err="1"/>
              <a:t>Prasarana</a:t>
            </a:r>
            <a:r>
              <a:rPr lang="en-US" dirty="0"/>
              <a:t> Jalan → </a:t>
            </a:r>
            <a:r>
              <a:rPr lang="en-US" dirty="0" err="1"/>
              <a:t>kewenangan</a:t>
            </a:r>
            <a:r>
              <a:rPr lang="en-US" dirty="0"/>
              <a:t> Bina </a:t>
            </a:r>
            <a:r>
              <a:rPr lang="en-US" dirty="0" err="1"/>
              <a:t>Marga</a:t>
            </a:r>
            <a:endParaRPr lang="en-US" dirty="0"/>
          </a:p>
          <a:p>
            <a:r>
              <a:rPr lang="en-US" dirty="0"/>
              <a:t>* </a:t>
            </a:r>
            <a:r>
              <a:rPr lang="en-US" dirty="0" err="1"/>
              <a:t>Penggunaannya</a:t>
            </a:r>
            <a:r>
              <a:rPr lang="en-US" dirty="0"/>
              <a:t> (UU no 22/2009 </a:t>
            </a:r>
            <a:r>
              <a:rPr lang="en-US" dirty="0" err="1"/>
              <a:t>ttg</a:t>
            </a:r>
            <a:r>
              <a:rPr lang="en-US" dirty="0"/>
              <a:t> LLAJ)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AAF6154B-6974-1204-8337-B1E0375D6E36}"/>
              </a:ext>
            </a:extLst>
          </p:cNvPr>
          <p:cNvSpPr/>
          <p:nvPr/>
        </p:nvSpPr>
        <p:spPr>
          <a:xfrm>
            <a:off x="8062292" y="874961"/>
            <a:ext cx="2642151" cy="737937"/>
          </a:xfrm>
          <a:prstGeom prst="roundRect">
            <a:avLst>
              <a:gd name="adj" fmla="val 21015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Menurut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Kelas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SPPJ</a:t>
            </a:r>
            <a:b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(</a:t>
            </a:r>
            <a:r>
              <a:rPr lang="en-US" dirty="0" err="1">
                <a:solidFill>
                  <a:schemeClr val="bg1"/>
                </a:solidFill>
                <a:latin typeface="Cambria" panose="02040503050406030204" pitchFamily="18" charset="0"/>
              </a:rPr>
              <a:t>Penyedia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mbria" panose="02040503050406030204" pitchFamily="18" charset="0"/>
              </a:rPr>
              <a:t>Prasarana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</a:rPr>
              <a:t>)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B7F52D5-E36C-1045-1AD8-AE6ACDD81F17}"/>
              </a:ext>
            </a:extLst>
          </p:cNvPr>
          <p:cNvSpPr/>
          <p:nvPr/>
        </p:nvSpPr>
        <p:spPr>
          <a:xfrm>
            <a:off x="8682357" y="1673091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Bebas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Hambatan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5ADD4E10-2F4D-7210-CFDF-7C133FC4E5FA}"/>
              </a:ext>
            </a:extLst>
          </p:cNvPr>
          <p:cNvSpPr/>
          <p:nvPr/>
        </p:nvSpPr>
        <p:spPr>
          <a:xfrm>
            <a:off x="8682357" y="2238783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Raya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F6E0AEF-83B9-AD8A-5705-0916758EF818}"/>
              </a:ext>
            </a:extLst>
          </p:cNvPr>
          <p:cNvSpPr/>
          <p:nvPr/>
        </p:nvSpPr>
        <p:spPr>
          <a:xfrm>
            <a:off x="8691917" y="2812502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</a:t>
            </a:r>
            <a:r>
              <a:rPr lang="en-US" dirty="0" err="1">
                <a:latin typeface="Cambria" panose="02040503050406030204" pitchFamily="18" charset="0"/>
              </a:rPr>
              <a:t>Sedang</a:t>
            </a: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23F27C4A-5306-FA6F-3C5D-E6A438D4BB7D}"/>
              </a:ext>
            </a:extLst>
          </p:cNvPr>
          <p:cNvSpPr/>
          <p:nvPr/>
        </p:nvSpPr>
        <p:spPr>
          <a:xfrm>
            <a:off x="8682357" y="3394990"/>
            <a:ext cx="2012764" cy="55203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ambria" panose="02040503050406030204" pitchFamily="18" charset="0"/>
              </a:rPr>
              <a:t>Jalan Kecil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9259B20D-CC9A-BEA5-9CAD-8465563F60EC}"/>
              </a:ext>
            </a:extLst>
          </p:cNvPr>
          <p:cNvSpPr/>
          <p:nvPr/>
        </p:nvSpPr>
        <p:spPr>
          <a:xfrm>
            <a:off x="8653883" y="4212326"/>
            <a:ext cx="2461313" cy="737937"/>
          </a:xfrm>
          <a:prstGeom prst="roundRect">
            <a:avLst>
              <a:gd name="adj" fmla="val 21015"/>
            </a:avLst>
          </a:prstGeom>
          <a:solidFill>
            <a:schemeClr val="accent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Menurut</a:t>
            </a:r>
            <a: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Kelas</a:t>
            </a:r>
            <a:br>
              <a:rPr lang="en-US" sz="2000" dirty="0">
                <a:solidFill>
                  <a:schemeClr val="bg1"/>
                </a:solidFill>
                <a:latin typeface="Cambria" panose="02040503050406030204" pitchFamily="18" charset="0"/>
              </a:rPr>
            </a:br>
            <a:r>
              <a:rPr lang="en-US" sz="2000" dirty="0" err="1">
                <a:solidFill>
                  <a:schemeClr val="bg1"/>
                </a:solidFill>
                <a:latin typeface="Cambria" panose="02040503050406030204" pitchFamily="18" charset="0"/>
              </a:rPr>
              <a:t>Pengguna</a:t>
            </a:r>
            <a:endParaRPr lang="en-US" sz="2000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9D1DB812-047D-24DC-BBF4-1367995BFDA0}"/>
              </a:ext>
            </a:extLst>
          </p:cNvPr>
          <p:cNvSpPr/>
          <p:nvPr/>
        </p:nvSpPr>
        <p:spPr>
          <a:xfrm>
            <a:off x="8653883" y="5003669"/>
            <a:ext cx="1411084" cy="46166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</a:rPr>
              <a:t>Kelas</a:t>
            </a:r>
            <a:r>
              <a:rPr lang="en-US" dirty="0">
                <a:latin typeface="Cambria" panose="02040503050406030204" pitchFamily="18" charset="0"/>
              </a:rPr>
              <a:t> I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A7261A41-F04C-3528-EB91-FBCBBCF5FB38}"/>
              </a:ext>
            </a:extLst>
          </p:cNvPr>
          <p:cNvSpPr/>
          <p:nvPr/>
        </p:nvSpPr>
        <p:spPr>
          <a:xfrm>
            <a:off x="10109052" y="5003669"/>
            <a:ext cx="1411084" cy="46166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</a:rPr>
              <a:t>Kelas</a:t>
            </a:r>
            <a:r>
              <a:rPr lang="en-US" dirty="0">
                <a:latin typeface="Cambria" panose="02040503050406030204" pitchFamily="18" charset="0"/>
              </a:rPr>
              <a:t> II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4B4DDEA9-5398-028E-366F-ABBFF67445B3}"/>
              </a:ext>
            </a:extLst>
          </p:cNvPr>
          <p:cNvSpPr/>
          <p:nvPr/>
        </p:nvSpPr>
        <p:spPr>
          <a:xfrm>
            <a:off x="8653883" y="5518740"/>
            <a:ext cx="1411084" cy="46166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</a:rPr>
              <a:t>Kelas</a:t>
            </a:r>
            <a:r>
              <a:rPr lang="en-US" dirty="0">
                <a:latin typeface="Cambria" panose="02040503050406030204" pitchFamily="18" charset="0"/>
              </a:rPr>
              <a:t> III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6A902A56-0A3A-DA1E-FAB6-ED48EBE61134}"/>
              </a:ext>
            </a:extLst>
          </p:cNvPr>
          <p:cNvSpPr/>
          <p:nvPr/>
        </p:nvSpPr>
        <p:spPr>
          <a:xfrm>
            <a:off x="10122866" y="5518740"/>
            <a:ext cx="1600783" cy="461665"/>
          </a:xfrm>
          <a:prstGeom prst="roundRect">
            <a:avLst>
              <a:gd name="adj" fmla="val 21015"/>
            </a:avLst>
          </a:prstGeom>
          <a:solidFill>
            <a:schemeClr val="accent5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ambria" panose="02040503050406030204" pitchFamily="18" charset="0"/>
              </a:rPr>
              <a:t>Kelas</a:t>
            </a:r>
            <a:r>
              <a:rPr lang="en-US" dirty="0">
                <a:latin typeface="Cambria" panose="02040503050406030204" pitchFamily="18" charset="0"/>
              </a:rPr>
              <a:t> </a:t>
            </a:r>
            <a:r>
              <a:rPr lang="en-US" dirty="0" err="1">
                <a:latin typeface="Cambria" panose="02040503050406030204" pitchFamily="18" charset="0"/>
              </a:rPr>
              <a:t>Khusus</a:t>
            </a:r>
            <a:endParaRPr lang="en-US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63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Definisi Jalan (UU no. 38/2004)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JALAN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adalah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prasarana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bg2">
                    <a:lumMod val="25000"/>
                  </a:schemeClr>
                </a:solidFill>
              </a:rPr>
              <a:t>transportasi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b="1" dirty="0" err="1">
                <a:solidFill>
                  <a:schemeClr val="bg2">
                    <a:lumMod val="25000"/>
                  </a:schemeClr>
                </a:solidFill>
              </a:rPr>
              <a:t>darat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meliputi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segala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bagian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termasuk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bangunan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pelengkap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dan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perlengkapannya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diperuntukkan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bagi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lalu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lintas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kendaraan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bermotor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dan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tidak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bermotor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berada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pada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permukaan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tanah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di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atas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permukaan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tanah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di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bawah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permukaan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tanah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dan/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atau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air,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serta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di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atas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permukaan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air</a:t>
            </a:r>
          </a:p>
        </p:txBody>
      </p:sp>
    </p:spTree>
    <p:extLst>
      <p:ext uri="{BB962C8B-B14F-4D97-AF65-F5344CB8AC3E}">
        <p14:creationId xmlns:p14="http://schemas.microsoft.com/office/powerpoint/2010/main" val="222726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Definisi Jalan (UU no. 38/2004)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Jalan </a:t>
            </a:r>
            <a:r>
              <a:rPr lang="en-US" sz="2200" b="1" dirty="0" err="1">
                <a:solidFill>
                  <a:schemeClr val="bg2">
                    <a:lumMod val="25000"/>
                  </a:schemeClr>
                </a:solidFill>
              </a:rPr>
              <a:t>umum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adalah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diperuntukkan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bagi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lalu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lintas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umum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lvl="1" algn="just"/>
            <a:r>
              <a:rPr lang="en-US" sz="2200" dirty="0"/>
              <a:t>Jalan </a:t>
            </a:r>
            <a:r>
              <a:rPr lang="en-US" sz="2200" dirty="0" err="1"/>
              <a:t>umum</a:t>
            </a:r>
            <a:r>
              <a:rPr lang="en-US" sz="2200" dirty="0"/>
              <a:t> </a:t>
            </a:r>
            <a:r>
              <a:rPr lang="sv-SE" sz="2200" dirty="0"/>
              <a:t>dikelompokkan dalam sistem jaringan jalan, fungsi jalan, status </a:t>
            </a:r>
            <a:r>
              <a:rPr lang="en-US" sz="2200" dirty="0" err="1"/>
              <a:t>jalan</a:t>
            </a:r>
            <a:r>
              <a:rPr lang="en-US" sz="2200" dirty="0"/>
              <a:t>, dan </a:t>
            </a:r>
            <a:r>
              <a:rPr lang="en-US" sz="2200" dirty="0" err="1"/>
              <a:t>kelas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r>
              <a:rPr lang="en-US" sz="2200" dirty="0"/>
              <a:t> (</a:t>
            </a:r>
            <a:r>
              <a:rPr lang="en-US" sz="2200" dirty="0" err="1"/>
              <a:t>pasal</a:t>
            </a:r>
            <a:r>
              <a:rPr lang="en-US" sz="2200" dirty="0"/>
              <a:t> 5 PP No.34/2006)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Jalan </a:t>
            </a:r>
            <a:r>
              <a:rPr lang="en-US" sz="2200" b="1" dirty="0" err="1">
                <a:solidFill>
                  <a:schemeClr val="bg2">
                    <a:lumMod val="25000"/>
                  </a:schemeClr>
                </a:solidFill>
              </a:rPr>
              <a:t>Khusus</a:t>
            </a: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adalah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dibangun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oleh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instansi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badan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usaha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perseorangan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atau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kelompok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masyarakat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untuk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kepentingan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sendiri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b="1" dirty="0">
                <a:solidFill>
                  <a:schemeClr val="bg2">
                    <a:lumMod val="25000"/>
                  </a:schemeClr>
                </a:solidFill>
              </a:rPr>
              <a:t>Jalan Tol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adalah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umum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merupakan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bagian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sistem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jaringan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dan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sebagai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jalan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nasional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yang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penggunanya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diwajibkan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membayar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bg2">
                    <a:lumMod val="25000"/>
                  </a:schemeClr>
                </a:solidFill>
              </a:rPr>
              <a:t>tol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 (</a:t>
            </a:r>
            <a:r>
              <a:rPr lang="en-US" sz="2200" i="1" dirty="0">
                <a:solidFill>
                  <a:schemeClr val="bg2">
                    <a:lumMod val="25000"/>
                  </a:schemeClr>
                </a:solidFill>
              </a:rPr>
              <a:t>fee</a:t>
            </a:r>
            <a:r>
              <a:rPr lang="en-US" sz="2200" dirty="0">
                <a:solidFill>
                  <a:schemeClr val="bg2">
                    <a:lumMod val="25000"/>
                  </a:schemeClr>
                </a:solidFill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57283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A5E0F2-C834-6609-5C6B-45C01E4D9844}"/>
              </a:ext>
            </a:extLst>
          </p:cNvPr>
          <p:cNvSpPr txBox="1"/>
          <p:nvPr/>
        </p:nvSpPr>
        <p:spPr>
          <a:xfrm>
            <a:off x="721807" y="1093002"/>
            <a:ext cx="49888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b="1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Pasal</a:t>
            </a:r>
            <a:r>
              <a:rPr lang="en-ID" b="1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68 </a:t>
            </a:r>
            <a:endParaRPr lang="en-ID" b="1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Prinsip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kebijakan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perencanaan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: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Kemanfaatan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keamanan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keselamatan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Keserasian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keselarasan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keseimbangan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Keadilan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transparansi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akuntabilitas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keberdayagunaan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keberhasilgunaan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;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serta</a:t>
            </a:r>
            <a:endParaRPr lang="en-ID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95263" indent="-195263">
              <a:buFont typeface="Arial" panose="020B0604020202020204" pitchFamily="34" charset="0"/>
              <a:buChar char="•"/>
            </a:pP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Kebersamaan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kemitraan</a:t>
            </a:r>
            <a:r>
              <a:rPr lang="en-ID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BA96EE-EDC4-5D83-6E99-ABC1CF59E7C7}"/>
              </a:ext>
            </a:extLst>
          </p:cNvPr>
          <p:cNvSpPr txBox="1"/>
          <p:nvPr/>
        </p:nvSpPr>
        <p:spPr>
          <a:xfrm>
            <a:off x="6572358" y="389273"/>
            <a:ext cx="4988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kemanfaatan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memberikan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nilai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tambah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sebesar-besarnya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,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bagi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pemangku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kepentingan</a:t>
            </a:r>
            <a:r>
              <a:rPr lang="en-ID" sz="16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nasional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untuk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kesejahteraan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masyarakat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9C1D0C-D8D9-E441-1076-E99D2583C4AC}"/>
              </a:ext>
            </a:extLst>
          </p:cNvPr>
          <p:cNvSpPr txBox="1"/>
          <p:nvPr/>
        </p:nvSpPr>
        <p:spPr>
          <a:xfrm>
            <a:off x="6572358" y="1220270"/>
            <a:ext cx="4988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keamanan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harus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memenuhi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persyaratan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keteknikan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, 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keselamatan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kondisi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permukaan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kondisi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geometrik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1853F4-F2A3-8519-CABA-097CDDF5640C}"/>
              </a:ext>
            </a:extLst>
          </p:cNvPr>
          <p:cNvSpPr txBox="1"/>
          <p:nvPr/>
        </p:nvSpPr>
        <p:spPr>
          <a:xfrm>
            <a:off x="6572358" y="2026466"/>
            <a:ext cx="49888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keserasian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keharmonisan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lingkungan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sekitarnya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F1FF19-7657-E401-B5E9-D5E54AE5FED7}"/>
              </a:ext>
            </a:extLst>
          </p:cNvPr>
          <p:cNvSpPr txBox="1"/>
          <p:nvPr/>
        </p:nvSpPr>
        <p:spPr>
          <a:xfrm>
            <a:off x="6572358" y="2365020"/>
            <a:ext cx="498882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keselarasan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adalah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berkenaan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dengan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keterpaduan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sektor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lain; “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keseimbangan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keseimbangan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antarwilayah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pengurangan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kesenjangan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sosial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F033F3-B276-FC84-E87E-6D377FCAB0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6721" y="5659556"/>
            <a:ext cx="5892800" cy="788987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Dubai" panose="020B0503030403030204" pitchFamily="34" charset="-78"/>
                <a:cs typeface="Dubai" panose="020B0503030403030204" pitchFamily="34" charset="-78"/>
              </a:rPr>
              <a:t>PP no 34 </a:t>
            </a:r>
            <a:r>
              <a:rPr lang="en-US" sz="2800" dirty="0" err="1">
                <a:latin typeface="Dubai" panose="020B0503030403030204" pitchFamily="34" charset="-78"/>
                <a:cs typeface="Dubai" panose="020B0503030403030204" pitchFamily="34" charset="-78"/>
              </a:rPr>
              <a:t>tahun</a:t>
            </a:r>
            <a:r>
              <a:rPr lang="en-US" sz="2800" dirty="0">
                <a:latin typeface="Dubai" panose="020B0503030403030204" pitchFamily="34" charset="-78"/>
                <a:cs typeface="Dubai" panose="020B0503030403030204" pitchFamily="34" charset="-78"/>
              </a:rPr>
              <a:t> 2006 </a:t>
            </a:r>
            <a:r>
              <a:rPr lang="en-US" sz="2800" dirty="0" err="1">
                <a:latin typeface="Dubai" panose="020B0503030403030204" pitchFamily="34" charset="-78"/>
                <a:cs typeface="Dubai" panose="020B0503030403030204" pitchFamily="34" charset="-78"/>
              </a:rPr>
              <a:t>tentang</a:t>
            </a:r>
            <a:r>
              <a:rPr lang="en-US" sz="2800" dirty="0">
                <a:latin typeface="Dubai" panose="020B0503030403030204" pitchFamily="34" charset="-78"/>
                <a:cs typeface="Dubai" panose="020B0503030403030204" pitchFamily="34" charset="-78"/>
              </a:rPr>
              <a:t> Jalan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597C2E-420E-4FF3-E5A9-5D9E2F1FD6C1}"/>
              </a:ext>
            </a:extLst>
          </p:cNvPr>
          <p:cNvSpPr txBox="1"/>
          <p:nvPr/>
        </p:nvSpPr>
        <p:spPr>
          <a:xfrm>
            <a:off x="6572358" y="5371325"/>
            <a:ext cx="49888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kebersamaan</a:t>
            </a:r>
            <a:r>
              <a:rPr lang="en-ID" sz="1600" dirty="0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kemitraan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penyelenggaraan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melibatkan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peran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serta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pemangku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kepentingan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melalui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suatu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hubungan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kerja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harmonis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,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setara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, timbal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balik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, dan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sinergis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51B972-F22A-F2B8-D756-D99506B56836}"/>
              </a:ext>
            </a:extLst>
          </p:cNvPr>
          <p:cNvSpPr txBox="1"/>
          <p:nvPr/>
        </p:nvSpPr>
        <p:spPr>
          <a:xfrm>
            <a:off x="6572358" y="3196017"/>
            <a:ext cx="49888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keadilan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memberikan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perlakuan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sama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terhadap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semua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pihak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7AA8B0-5E27-4A9B-00A3-9CB20D4667DB}"/>
              </a:ext>
            </a:extLst>
          </p:cNvPr>
          <p:cNvSpPr txBox="1"/>
          <p:nvPr/>
        </p:nvSpPr>
        <p:spPr>
          <a:xfrm>
            <a:off x="6572358" y="3780792"/>
            <a:ext cx="4988828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transparansi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proses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penyelenggaraan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dapat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diketahui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masyarakat</a:t>
            </a:r>
            <a:r>
              <a:rPr lang="en-ID" sz="1600" dirty="0">
                <a:latin typeface="Dubai" panose="020B0503030403030204" pitchFamily="34" charset="-78"/>
                <a:cs typeface="Dubai" panose="020B0503030403030204" pitchFamily="34" charset="-78"/>
              </a:rPr>
              <a:t>;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“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akuntabilitas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hasil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penyelenggaraan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jalan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dapat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dipertanggung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jawabkan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kepada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masyarakat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. </a:t>
            </a:r>
            <a:endParaRPr lang="en-ID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02FC1E-C287-6A4D-C689-D6C9415E806A}"/>
              </a:ext>
            </a:extLst>
          </p:cNvPr>
          <p:cNvSpPr txBox="1"/>
          <p:nvPr/>
        </p:nvSpPr>
        <p:spPr>
          <a:xfrm>
            <a:off x="6572358" y="4858010"/>
            <a:ext cx="4988828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“</a:t>
            </a:r>
            <a:r>
              <a:rPr lang="en-ID" sz="1600" dirty="0" err="1">
                <a:solidFill>
                  <a:srgbClr val="FF0000"/>
                </a:solidFill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keberdayagunaan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” ⟹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berlandaskan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pemanfaatan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sumber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daya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ID" sz="1600" dirty="0" err="1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ruang</a:t>
            </a:r>
            <a:r>
              <a:rPr lang="en-ID" sz="1600" dirty="0">
                <a:effectLst/>
                <a:latin typeface="Dubai" panose="020B0503030403030204" pitchFamily="34" charset="-78"/>
                <a:cs typeface="Dubai" panose="020B0503030403030204" pitchFamily="34" charset="-78"/>
              </a:rPr>
              <a:t> yang optimal</a:t>
            </a:r>
            <a:endParaRPr lang="en-US" sz="16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641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3015-2E05-4AFE-91DF-803B0C5E8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930" y="324065"/>
            <a:ext cx="8803017" cy="913892"/>
          </a:xfrm>
        </p:spPr>
        <p:txBody>
          <a:bodyPr>
            <a:noAutofit/>
          </a:bodyPr>
          <a:lstStyle/>
          <a:p>
            <a:r>
              <a:rPr lang="en-US" sz="3200" dirty="0" err="1"/>
              <a:t>Pasal</a:t>
            </a:r>
            <a:r>
              <a:rPr lang="en-US" sz="3200" dirty="0"/>
              <a:t> 7 dan 8 UU No. 38/2004 </a:t>
            </a:r>
            <a:r>
              <a:rPr lang="en-US" sz="3200" dirty="0" err="1"/>
              <a:t>tentang</a:t>
            </a:r>
            <a:r>
              <a:rPr lang="en-US" sz="3200" dirty="0"/>
              <a:t> Jalan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487D71DC-4F29-4030-A61A-7227B98FB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7660" y="1548265"/>
            <a:ext cx="8024349" cy="4852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13222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3015-2E05-4AFE-91DF-803B0C5E8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930" y="324065"/>
            <a:ext cx="8592002" cy="871689"/>
          </a:xfrm>
        </p:spPr>
        <p:txBody>
          <a:bodyPr>
            <a:normAutofit/>
          </a:bodyPr>
          <a:lstStyle/>
          <a:p>
            <a:r>
              <a:rPr lang="en-US" sz="3200" dirty="0" err="1"/>
              <a:t>Pasal</a:t>
            </a:r>
            <a:r>
              <a:rPr lang="en-US" sz="3200" dirty="0"/>
              <a:t> 9 dan 10 UU No. 38/2004 </a:t>
            </a:r>
            <a:r>
              <a:rPr lang="en-US" sz="3200" dirty="0" err="1"/>
              <a:t>tentang</a:t>
            </a:r>
            <a:r>
              <a:rPr lang="en-US" sz="3200" dirty="0"/>
              <a:t> Jalan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5EBE05-EF6F-4F32-967E-8F4A62433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1124" y="1417638"/>
            <a:ext cx="7989752" cy="499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81559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3015-2E05-4AFE-91DF-803B0C5E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Hirarki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Jalan</a:t>
            </a:r>
            <a:br>
              <a:rPr lang="en-US" dirty="0"/>
            </a:br>
            <a:r>
              <a:rPr lang="en-US" sz="3100" dirty="0"/>
              <a:t>Pada </a:t>
            </a:r>
            <a:r>
              <a:rPr lang="en-US" sz="3100" dirty="0" err="1"/>
              <a:t>Sistem</a:t>
            </a:r>
            <a:r>
              <a:rPr lang="en-US" sz="3100" dirty="0"/>
              <a:t> </a:t>
            </a:r>
            <a:r>
              <a:rPr lang="en-US" sz="3100" dirty="0" err="1"/>
              <a:t>Jaringan</a:t>
            </a:r>
            <a:r>
              <a:rPr lang="en-US" sz="3100" dirty="0"/>
              <a:t> Jalan Primer</a:t>
            </a:r>
            <a:endParaRPr lang="en-US" sz="26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039653C-B023-4C92-B94F-B054A6E17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057" y="1405094"/>
            <a:ext cx="4919382" cy="48580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 Box 62">
            <a:extLst>
              <a:ext uri="{FF2B5EF4-FFF2-40B4-BE49-F238E27FC236}">
                <a16:creationId xmlns:a16="http://schemas.microsoft.com/office/drawing/2014/main" id="{563BC02C-BE13-4849-9BC0-41BF386ED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187282"/>
            <a:ext cx="4234540" cy="1466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9438" indent="-579438">
              <a:lnSpc>
                <a:spcPct val="130000"/>
              </a:lnSpc>
            </a:pPr>
            <a:r>
              <a:rPr lang="en-US" sz="1400" dirty="0" err="1">
                <a:latin typeface="Bookman Old Style" panose="02050604050505020204" pitchFamily="18" charset="0"/>
              </a:rPr>
              <a:t>Keterangan</a:t>
            </a:r>
            <a:r>
              <a:rPr lang="en-US" sz="1400" dirty="0">
                <a:latin typeface="Bookman Old Style" panose="02050604050505020204" pitchFamily="18" charset="0"/>
              </a:rPr>
              <a:t>:</a:t>
            </a:r>
          </a:p>
          <a:p>
            <a:pPr marL="579438" indent="-579438">
              <a:lnSpc>
                <a:spcPct val="130000"/>
              </a:lnSpc>
            </a:pPr>
            <a:r>
              <a:rPr lang="en-US" sz="1400" dirty="0">
                <a:latin typeface="Bookman Old Style" panose="02050604050505020204" pitchFamily="18" charset="0"/>
              </a:rPr>
              <a:t>PKN		: Pusat </a:t>
            </a:r>
            <a:r>
              <a:rPr lang="en-US" sz="1400" dirty="0" err="1">
                <a:latin typeface="Bookman Old Style" panose="02050604050505020204" pitchFamily="18" charset="0"/>
              </a:rPr>
              <a:t>Kegiatan</a:t>
            </a:r>
            <a:r>
              <a:rPr lang="en-US" sz="1400" dirty="0">
                <a:latin typeface="Bookman Old Style" panose="02050604050505020204" pitchFamily="18" charset="0"/>
              </a:rPr>
              <a:t> Nasional</a:t>
            </a:r>
          </a:p>
          <a:p>
            <a:pPr marL="579438" indent="-579438">
              <a:lnSpc>
                <a:spcPct val="130000"/>
              </a:lnSpc>
            </a:pPr>
            <a:r>
              <a:rPr lang="en-US" sz="1400" dirty="0">
                <a:latin typeface="Bookman Old Style" panose="02050604050505020204" pitchFamily="18" charset="0"/>
              </a:rPr>
              <a:t>PKW		: Pusat </a:t>
            </a:r>
            <a:r>
              <a:rPr lang="en-US" sz="1400" dirty="0" err="1">
                <a:latin typeface="Bookman Old Style" panose="02050604050505020204" pitchFamily="18" charset="0"/>
              </a:rPr>
              <a:t>Kegiatan</a:t>
            </a:r>
            <a:r>
              <a:rPr lang="en-US" sz="1400" dirty="0">
                <a:latin typeface="Bookman Old Style" panose="02050604050505020204" pitchFamily="18" charset="0"/>
              </a:rPr>
              <a:t> Wilayah</a:t>
            </a:r>
          </a:p>
          <a:p>
            <a:pPr marL="579438" indent="-579438">
              <a:lnSpc>
                <a:spcPct val="130000"/>
              </a:lnSpc>
            </a:pPr>
            <a:r>
              <a:rPr lang="en-US" sz="1400" dirty="0">
                <a:latin typeface="Bookman Old Style" panose="02050604050505020204" pitchFamily="18" charset="0"/>
              </a:rPr>
              <a:t>PKL		: Pusat </a:t>
            </a:r>
            <a:r>
              <a:rPr lang="en-US" sz="1400" dirty="0" err="1">
                <a:latin typeface="Bookman Old Style" panose="02050604050505020204" pitchFamily="18" charset="0"/>
              </a:rPr>
              <a:t>Kegiatan</a:t>
            </a:r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latin typeface="Bookman Old Style" panose="02050604050505020204" pitchFamily="18" charset="0"/>
              </a:rPr>
              <a:t>Lokal</a:t>
            </a:r>
            <a:endParaRPr lang="en-US" sz="1400" dirty="0">
              <a:latin typeface="Bookman Old Style" panose="02050604050505020204" pitchFamily="18" charset="0"/>
            </a:endParaRPr>
          </a:p>
          <a:p>
            <a:pPr marL="579438" indent="-579438">
              <a:lnSpc>
                <a:spcPct val="130000"/>
              </a:lnSpc>
            </a:pPr>
            <a:r>
              <a:rPr lang="en-US" sz="1400" dirty="0" err="1">
                <a:latin typeface="Bookman Old Style" panose="02050604050505020204" pitchFamily="18" charset="0"/>
              </a:rPr>
              <a:t>PKLing</a:t>
            </a:r>
            <a:r>
              <a:rPr lang="en-US" sz="1400" dirty="0">
                <a:latin typeface="Bookman Old Style" panose="02050604050505020204" pitchFamily="18" charset="0"/>
              </a:rPr>
              <a:t>	: </a:t>
            </a:r>
            <a:r>
              <a:rPr lang="en-US" sz="1400" dirty="0" err="1">
                <a:latin typeface="Bookman Old Style" panose="02050604050505020204" pitchFamily="18" charset="0"/>
              </a:rPr>
              <a:t>Pusat</a:t>
            </a:r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latin typeface="Bookman Old Style" panose="02050604050505020204" pitchFamily="18" charset="0"/>
              </a:rPr>
              <a:t>Kegiatan</a:t>
            </a:r>
            <a:r>
              <a:rPr lang="en-US" sz="1400" dirty="0">
                <a:latin typeface="Bookman Old Style" panose="02050604050505020204" pitchFamily="18" charset="0"/>
              </a:rPr>
              <a:t> </a:t>
            </a:r>
            <a:r>
              <a:rPr lang="en-US" sz="1400" dirty="0" err="1">
                <a:latin typeface="Bookman Old Style" panose="02050604050505020204" pitchFamily="18" charset="0"/>
              </a:rPr>
              <a:t>Lingkungan</a:t>
            </a:r>
            <a:endParaRPr lang="en-US" sz="1400" dirty="0">
              <a:latin typeface="Bookman Old Style" panose="02050604050505020204" pitchFamily="18" charset="0"/>
            </a:endParaRPr>
          </a:p>
        </p:txBody>
      </p:sp>
      <p:sp>
        <p:nvSpPr>
          <p:cNvPr id="7" name="Rectangle 63">
            <a:extLst>
              <a:ext uri="{FF2B5EF4-FFF2-40B4-BE49-F238E27FC236}">
                <a16:creationId xmlns:a16="http://schemas.microsoft.com/office/drawing/2014/main" id="{29344422-C6D9-4B57-8FF4-6FD1232A98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5363" y="6244808"/>
            <a:ext cx="441541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sz="1600" b="1" dirty="0" err="1">
                <a:latin typeface="Bookman Old Style" panose="02050604050505020204" pitchFamily="18" charset="0"/>
              </a:rPr>
              <a:t>Pasal</a:t>
            </a:r>
            <a:r>
              <a:rPr lang="en-US" sz="1600" b="1" dirty="0">
                <a:latin typeface="Bookman Old Style" panose="02050604050505020204" pitchFamily="18" charset="0"/>
              </a:rPr>
              <a:t> 10 PP No. 34/2006 </a:t>
            </a:r>
            <a:r>
              <a:rPr lang="en-US" sz="1600" b="1" dirty="0" err="1">
                <a:latin typeface="Bookman Old Style" panose="02050604050505020204" pitchFamily="18" charset="0"/>
              </a:rPr>
              <a:t>tentang</a:t>
            </a:r>
            <a:r>
              <a:rPr lang="en-US" sz="1600" b="1" dirty="0">
                <a:latin typeface="Bookman Old Style" panose="02050604050505020204" pitchFamily="18" charset="0"/>
              </a:rPr>
              <a:t> </a:t>
            </a:r>
            <a:r>
              <a:rPr lang="en-US" sz="1600" b="1" dirty="0" err="1">
                <a:latin typeface="Bookman Old Style" panose="02050604050505020204" pitchFamily="18" charset="0"/>
              </a:rPr>
              <a:t>Jalan</a:t>
            </a:r>
            <a:endParaRPr lang="en-US" sz="1600" b="1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1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ChangeAspect="1"/>
          </p:cNvSpPr>
          <p:nvPr/>
        </p:nvSpPr>
        <p:spPr>
          <a:xfrm>
            <a:off x="434129" y="1200878"/>
            <a:ext cx="6163436" cy="5089329"/>
          </a:xfrm>
          <a:custGeom>
            <a:avLst/>
            <a:gdLst/>
            <a:ahLst/>
            <a:cxnLst/>
            <a:rect l="l" t="t" r="r" b="b"/>
            <a:pathLst>
              <a:path w="8436981" h="6966661">
                <a:moveTo>
                  <a:pt x="0" y="0"/>
                </a:moveTo>
                <a:lnTo>
                  <a:pt x="8436982" y="0"/>
                </a:lnTo>
                <a:lnTo>
                  <a:pt x="8436982" y="6966661"/>
                </a:lnTo>
                <a:lnTo>
                  <a:pt x="0" y="6966661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 sz="120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CD43AA3D-60D4-49D5-24A9-1962B675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Provinsi</a:t>
            </a:r>
            <a:r>
              <a:rPr lang="en-US" dirty="0"/>
              <a:t> </a:t>
            </a:r>
            <a:r>
              <a:rPr lang="en-US" dirty="0" err="1"/>
              <a:t>Jawa</a:t>
            </a:r>
            <a:r>
              <a:rPr lang="en-US" dirty="0"/>
              <a:t> Barat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A63E1E-49B2-B7C6-BADE-C61C44E4810E}"/>
              </a:ext>
            </a:extLst>
          </p:cNvPr>
          <p:cNvSpPr txBox="1"/>
          <p:nvPr/>
        </p:nvSpPr>
        <p:spPr>
          <a:xfrm>
            <a:off x="6597565" y="1191934"/>
            <a:ext cx="437523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PKN (Pusat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Nasional)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Kawasan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Bodebek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(+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Puncak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Kawasan Bandung Raya (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Cekungan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Bandung)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Cirebon Raya (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Cimajakuning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)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Rebana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(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Cimajakuning+Subang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Indramayu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AF9507-A9B1-A2BA-DC40-3CA61671E56C}"/>
              </a:ext>
            </a:extLst>
          </p:cNvPr>
          <p:cNvSpPr txBox="1"/>
          <p:nvPr/>
        </p:nvSpPr>
        <p:spPr>
          <a:xfrm>
            <a:off x="6597564" y="2460470"/>
            <a:ext cx="437523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PKW (Pusat </a:t>
            </a: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400" dirty="0">
                <a:latin typeface="Dubai" panose="020B0503030403030204" pitchFamily="34" charset="-78"/>
                <a:cs typeface="Dubai" panose="020B0503030403030204" pitchFamily="34" charset="-78"/>
              </a:rPr>
              <a:t> Wilayah):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Cikopo-Cikampek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Indramayu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Sukabumi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Pelabuhanratu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Cidaun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Tasikmalaya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Pangandaran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400" dirty="0" err="1">
                <a:latin typeface="Dubai" panose="020B0503030403030204" pitchFamily="34" charset="-78"/>
                <a:cs typeface="Dubai" panose="020B0503030403030204" pitchFamily="34" charset="-78"/>
              </a:rPr>
              <a:t>Kadipaten</a:t>
            </a:r>
            <a:endParaRPr lang="en-US" sz="1400" dirty="0">
              <a:latin typeface="Dubai" panose="020B0503030403030204" pitchFamily="34" charset="-78"/>
              <a:cs typeface="Dubai" panose="020B0503030403030204" pitchFamily="34" charset="-78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FB5820-2050-E8B7-ABCD-D55B5A9C0388}"/>
              </a:ext>
            </a:extLst>
          </p:cNvPr>
          <p:cNvSpPr txBox="1"/>
          <p:nvPr/>
        </p:nvSpPr>
        <p:spPr>
          <a:xfrm>
            <a:off x="6597564" y="4606171"/>
            <a:ext cx="53881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Diskusi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:</a:t>
            </a:r>
          </a:p>
          <a:p>
            <a:pPr marL="277813" indent="-277813">
              <a:buFont typeface="+mj-lt"/>
              <a:buAutoNum type="arabicPeriod"/>
            </a:pP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Siapa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menetapkan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PKN; PKW dan PKL?</a:t>
            </a:r>
          </a:p>
          <a:p>
            <a:pPr marL="277813" indent="-277813">
              <a:buFont typeface="+mj-lt"/>
              <a:buAutoNum type="arabicPeriod"/>
            </a:pP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Apakah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PKW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dapat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menjadi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PKN?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Atau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PKL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menjadi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PKW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atau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PKN?</a:t>
            </a:r>
          </a:p>
          <a:p>
            <a:pPr marL="277813" indent="-277813">
              <a:buFont typeface="+mj-lt"/>
              <a:buAutoNum type="arabicPeriod"/>
            </a:pP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Apakah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yang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menjadi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dasar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penetapan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Pusat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Kegiatan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 dan </a:t>
            </a:r>
            <a:r>
              <a:rPr lang="en-US" sz="1600" dirty="0" err="1">
                <a:latin typeface="Dubai" panose="020B0503030403030204" pitchFamily="34" charset="-78"/>
                <a:cs typeface="Dubai" panose="020B0503030403030204" pitchFamily="34" charset="-78"/>
              </a:rPr>
              <a:t>Perubahannya</a:t>
            </a:r>
            <a:r>
              <a:rPr lang="en-US" sz="1600" dirty="0">
                <a:latin typeface="Dubai" panose="020B0503030403030204" pitchFamily="34" charset="-78"/>
                <a:cs typeface="Dubai" panose="020B0503030403030204" pitchFamily="34" charset="-78"/>
              </a:rPr>
              <a:t>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3015-2E05-4AFE-91DF-803B0C5E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Jalan Primer</a:t>
            </a:r>
            <a:br>
              <a:rPr lang="en-US" dirty="0"/>
            </a:br>
            <a:r>
              <a:rPr lang="en-US" sz="2600" dirty="0" err="1"/>
              <a:t>Pasal</a:t>
            </a:r>
            <a:r>
              <a:rPr lang="en-US" sz="2600" dirty="0"/>
              <a:t> 13 dan 16 UU No. 38/2004 </a:t>
            </a:r>
            <a:r>
              <a:rPr lang="en-US" sz="2600" dirty="0" err="1"/>
              <a:t>tentang</a:t>
            </a:r>
            <a:r>
              <a:rPr lang="en-US" sz="2600" dirty="0"/>
              <a:t> Jalan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28AFA05-579E-4948-87FD-83F587415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18498" y="1417638"/>
            <a:ext cx="8155003" cy="505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3981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63015-2E05-4AFE-91DF-803B0C5E8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Teknis</a:t>
            </a:r>
            <a:r>
              <a:rPr lang="en-US" dirty="0"/>
              <a:t> Jalan </a:t>
            </a:r>
            <a:r>
              <a:rPr lang="en-US" dirty="0" err="1"/>
              <a:t>Sekunder</a:t>
            </a:r>
            <a:br>
              <a:rPr lang="en-US" dirty="0"/>
            </a:br>
            <a:r>
              <a:rPr lang="en-US" sz="2600" dirty="0" err="1"/>
              <a:t>Pasal</a:t>
            </a:r>
            <a:r>
              <a:rPr lang="en-US" sz="2600" dirty="0"/>
              <a:t> 17 dan 20 UU No. 38/2004 </a:t>
            </a:r>
            <a:r>
              <a:rPr lang="en-US" sz="2600" dirty="0" err="1"/>
              <a:t>tentang</a:t>
            </a:r>
            <a:r>
              <a:rPr lang="en-US" sz="2600" dirty="0"/>
              <a:t> Jalan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BAC419C-6FCD-4991-8F1B-489014910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3447" y="1507881"/>
            <a:ext cx="8525105" cy="497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414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7EE27-9119-4520-B65D-3133CAE71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Kelas Jalan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06293F-5706-4D52-A21B-2C3C369873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/>
              <a:t>Kelas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dikelompokkan</a:t>
            </a:r>
            <a:r>
              <a:rPr lang="en-US" sz="2000" dirty="0"/>
              <a:t> </a:t>
            </a:r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dan </a:t>
            </a:r>
            <a:r>
              <a:rPr lang="en-US" sz="2000" dirty="0" err="1"/>
              <a:t>kelancaran</a:t>
            </a:r>
            <a:r>
              <a:rPr lang="en-US" sz="2000" dirty="0"/>
              <a:t> </a:t>
            </a:r>
            <a:r>
              <a:rPr lang="en-US" sz="2000" dirty="0" err="1"/>
              <a:t>lalu</a:t>
            </a:r>
            <a:r>
              <a:rPr lang="en-US" sz="2000" dirty="0"/>
              <a:t> </a:t>
            </a:r>
            <a:r>
              <a:rPr lang="en-US" sz="2000" dirty="0" err="1"/>
              <a:t>lintas</a:t>
            </a:r>
            <a:r>
              <a:rPr lang="en-US" sz="2000" dirty="0"/>
              <a:t> dan </a:t>
            </a:r>
            <a:r>
              <a:rPr lang="en-US" sz="2000" dirty="0" err="1"/>
              <a:t>angkutan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spesifikasi</a:t>
            </a:r>
            <a:r>
              <a:rPr lang="en-US" sz="2000" dirty="0"/>
              <a:t> </a:t>
            </a:r>
            <a:r>
              <a:rPr lang="en-US" sz="2000" dirty="0" err="1"/>
              <a:t>penyediaan</a:t>
            </a:r>
            <a:r>
              <a:rPr lang="en-US" sz="2000" dirty="0"/>
              <a:t> </a:t>
            </a:r>
            <a:r>
              <a:rPr lang="en-US" sz="2000" dirty="0" err="1"/>
              <a:t>prasarana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endParaRPr lang="en-US" sz="20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000" dirty="0"/>
              <a:t>Kelas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berdasarkan</a:t>
            </a:r>
            <a:r>
              <a:rPr lang="en-US" sz="2000" dirty="0"/>
              <a:t> </a:t>
            </a:r>
            <a:r>
              <a:rPr lang="en-US" sz="2000" dirty="0" err="1"/>
              <a:t>spesifikasi</a:t>
            </a:r>
            <a:r>
              <a:rPr lang="en-US" sz="2000" dirty="0"/>
              <a:t> </a:t>
            </a:r>
            <a:r>
              <a:rPr lang="en-US" sz="2000" dirty="0" err="1"/>
              <a:t>penyediaan</a:t>
            </a:r>
            <a:r>
              <a:rPr lang="en-US" sz="2000" dirty="0"/>
              <a:t> </a:t>
            </a:r>
            <a:r>
              <a:rPr lang="en-US" sz="2000" dirty="0" err="1"/>
              <a:t>prasarana</a:t>
            </a:r>
            <a:r>
              <a:rPr lang="en-US" sz="2000" dirty="0"/>
              <a:t> </a:t>
            </a:r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dikelompokkan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endParaRPr lang="en-US" sz="2000" dirty="0"/>
          </a:p>
          <a:p>
            <a:pPr lvl="1" algn="just"/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bebas</a:t>
            </a:r>
            <a:r>
              <a:rPr lang="en-US" sz="2000" dirty="0"/>
              <a:t> </a:t>
            </a:r>
            <a:r>
              <a:rPr lang="en-US" sz="2000" dirty="0" err="1"/>
              <a:t>hambatan</a:t>
            </a:r>
            <a:r>
              <a:rPr lang="en-US" sz="2000" dirty="0"/>
              <a:t> (</a:t>
            </a:r>
            <a:r>
              <a:rPr lang="en-US" sz="2000" i="1" dirty="0"/>
              <a:t>freeways</a:t>
            </a:r>
            <a:r>
              <a:rPr lang="en-US" sz="2000" dirty="0"/>
              <a:t>)</a:t>
            </a:r>
          </a:p>
          <a:p>
            <a:pPr lvl="1" algn="just"/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raya</a:t>
            </a:r>
            <a:r>
              <a:rPr lang="en-US" sz="2000" dirty="0"/>
              <a:t> (</a:t>
            </a:r>
            <a:r>
              <a:rPr lang="en-US" sz="2000" i="1" dirty="0"/>
              <a:t>highways</a:t>
            </a:r>
            <a:r>
              <a:rPr lang="en-US" sz="2000" dirty="0"/>
              <a:t>)</a:t>
            </a:r>
          </a:p>
          <a:p>
            <a:pPr lvl="1" algn="just"/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sedang</a:t>
            </a:r>
            <a:r>
              <a:rPr lang="en-US" sz="2000" dirty="0"/>
              <a:t> (</a:t>
            </a:r>
            <a:r>
              <a:rPr lang="en-US" sz="2000" i="1" dirty="0"/>
              <a:t>roads</a:t>
            </a:r>
            <a:r>
              <a:rPr lang="en-US" sz="2000" dirty="0"/>
              <a:t>), dan</a:t>
            </a:r>
          </a:p>
          <a:p>
            <a:pPr lvl="1" algn="just"/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(</a:t>
            </a:r>
            <a:r>
              <a:rPr lang="en-US" sz="2000" i="1" dirty="0"/>
              <a:t>streets</a:t>
            </a:r>
            <a:r>
              <a:rPr lang="en-US" sz="200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61472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557560"/>
            <a:ext cx="10875667" cy="5767039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/>
              <a:t>Jalan </a:t>
            </a:r>
            <a:r>
              <a:rPr lang="en-US" sz="2200" dirty="0" err="1"/>
              <a:t>bebas</a:t>
            </a:r>
            <a:r>
              <a:rPr lang="en-US" sz="2200" dirty="0"/>
              <a:t> </a:t>
            </a:r>
            <a:r>
              <a:rPr lang="en-US" sz="2200" dirty="0" err="1"/>
              <a:t>hambatan</a:t>
            </a:r>
            <a:r>
              <a:rPr lang="en-US" sz="2200" dirty="0"/>
              <a:t> (freeways) yang </a:t>
            </a:r>
            <a:r>
              <a:rPr lang="en-US" sz="2200" i="1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dioperasikan</a:t>
            </a:r>
            <a:r>
              <a:rPr lang="en-US" sz="2200" dirty="0"/>
              <a:t> </a:t>
            </a:r>
            <a:r>
              <a:rPr lang="en-US" sz="2200" dirty="0" err="1"/>
              <a:t>sebagai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r>
              <a:rPr lang="en-US" sz="2200" dirty="0"/>
              <a:t> </a:t>
            </a:r>
            <a:r>
              <a:rPr lang="en-US" sz="2200" dirty="0" err="1"/>
              <a:t>tol</a:t>
            </a:r>
            <a:endParaRPr lang="en-US" sz="2200" dirty="0"/>
          </a:p>
          <a:p>
            <a:pPr lvl="1" algn="just"/>
            <a:r>
              <a:rPr lang="en-US" sz="2000" dirty="0" err="1"/>
              <a:t>sekurang-kurangnya</a:t>
            </a:r>
            <a:r>
              <a:rPr lang="en-US" sz="2000" dirty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arteri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kolektor</a:t>
            </a:r>
            <a:endParaRPr lang="en-US" sz="2000" dirty="0"/>
          </a:p>
          <a:p>
            <a:pPr lvl="1" algn="just"/>
            <a:r>
              <a:rPr lang="en-US" sz="2000" dirty="0" err="1"/>
              <a:t>Jalan</a:t>
            </a:r>
            <a:r>
              <a:rPr lang="en-US" sz="2000" dirty="0"/>
              <a:t> </a:t>
            </a:r>
            <a:r>
              <a:rPr lang="en-US" sz="2000" dirty="0" err="1"/>
              <a:t>bebas</a:t>
            </a:r>
            <a:r>
              <a:rPr lang="en-US" sz="2000" dirty="0"/>
              <a:t>  </a:t>
            </a:r>
            <a:r>
              <a:rPr lang="en-US" sz="2000" dirty="0" err="1"/>
              <a:t>hambatan</a:t>
            </a:r>
            <a:r>
              <a:rPr lang="en-US" sz="2000" dirty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arteri</a:t>
            </a:r>
            <a:r>
              <a:rPr lang="en-US" sz="2000" dirty="0"/>
              <a:t> primer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kolektor</a:t>
            </a:r>
            <a:r>
              <a:rPr lang="en-US" sz="2000" dirty="0"/>
              <a:t> primer.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 err="1"/>
              <a:t>Jalan</a:t>
            </a:r>
            <a:r>
              <a:rPr lang="en-US" sz="2200" dirty="0"/>
              <a:t> </a:t>
            </a:r>
            <a:r>
              <a:rPr lang="en-US" sz="2200" dirty="0" err="1"/>
              <a:t>raya</a:t>
            </a:r>
            <a:r>
              <a:rPr lang="en-US" sz="2200" dirty="0"/>
              <a:t> (highways), yang </a:t>
            </a:r>
            <a:r>
              <a:rPr lang="en-US" sz="2200" dirty="0" err="1"/>
              <a:t>harus</a:t>
            </a:r>
            <a:r>
              <a:rPr lang="en-US" sz="2200" dirty="0"/>
              <a:t> </a:t>
            </a:r>
            <a:r>
              <a:rPr lang="en-US" sz="2200" dirty="0" err="1"/>
              <a:t>dilengkapi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median, </a:t>
            </a:r>
            <a:r>
              <a:rPr lang="en-US" sz="2200" dirty="0" err="1"/>
              <a:t>melayani</a:t>
            </a:r>
            <a:r>
              <a:rPr lang="en-US" sz="2200" dirty="0"/>
              <a:t> </a:t>
            </a:r>
            <a:r>
              <a:rPr lang="en-US" sz="2200" dirty="0" err="1"/>
              <a:t>fungsi</a:t>
            </a:r>
            <a:r>
              <a:rPr lang="en-US" sz="2200" dirty="0"/>
              <a:t> </a:t>
            </a:r>
            <a:r>
              <a:rPr lang="en-US" sz="2200" dirty="0" err="1"/>
              <a:t>arteri</a:t>
            </a:r>
            <a:r>
              <a:rPr lang="en-US" sz="2200" dirty="0"/>
              <a:t> primer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kolektor</a:t>
            </a:r>
            <a:r>
              <a:rPr lang="en-US" sz="2200" dirty="0"/>
              <a:t> primer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r>
              <a:rPr lang="en-US" sz="2200" dirty="0"/>
              <a:t> </a:t>
            </a:r>
            <a:r>
              <a:rPr lang="en-US" sz="2200" dirty="0" err="1"/>
              <a:t>masuk</a:t>
            </a:r>
            <a:r>
              <a:rPr lang="en-US" sz="2200" dirty="0"/>
              <a:t> </a:t>
            </a:r>
            <a:r>
              <a:rPr lang="en-US" sz="2200" dirty="0" err="1"/>
              <a:t>secara</a:t>
            </a:r>
            <a:r>
              <a:rPr lang="en-US" sz="2200" dirty="0"/>
              <a:t> </a:t>
            </a:r>
            <a:r>
              <a:rPr lang="en-US" sz="2200" dirty="0" err="1"/>
              <a:t>terbatas</a:t>
            </a:r>
            <a:r>
              <a:rPr lang="en-US" sz="2200" dirty="0"/>
              <a:t>.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US" sz="2200" dirty="0" err="1"/>
              <a:t>Jalan</a:t>
            </a:r>
            <a:r>
              <a:rPr lang="en-US" sz="2200" dirty="0"/>
              <a:t> </a:t>
            </a:r>
            <a:r>
              <a:rPr lang="en-US" sz="2200" dirty="0" err="1"/>
              <a:t>sedang</a:t>
            </a:r>
            <a:r>
              <a:rPr lang="en-US" sz="2200" dirty="0"/>
              <a:t> (roads), yang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perlu</a:t>
            </a:r>
            <a:r>
              <a:rPr lang="en-US" sz="2200" dirty="0"/>
              <a:t> </a:t>
            </a:r>
            <a:r>
              <a:rPr lang="en-US" sz="2200" dirty="0" err="1"/>
              <a:t>dilengkapi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median </a:t>
            </a:r>
            <a:r>
              <a:rPr lang="en-US" sz="2200" dirty="0" err="1"/>
              <a:t>serta</a:t>
            </a:r>
            <a:r>
              <a:rPr lang="en-US" sz="2200" dirty="0"/>
              <a:t>  </a:t>
            </a:r>
            <a:r>
              <a:rPr lang="en-US" sz="2200" dirty="0" err="1"/>
              <a:t>mempunyai</a:t>
            </a:r>
            <a:r>
              <a:rPr lang="en-US" sz="2200" dirty="0"/>
              <a:t> </a:t>
            </a:r>
            <a:r>
              <a:rPr lang="en-US" sz="2200" dirty="0" err="1"/>
              <a:t>pengendalian</a:t>
            </a:r>
            <a:r>
              <a:rPr lang="en-US" sz="2200" dirty="0"/>
              <a:t> </a:t>
            </a:r>
            <a:r>
              <a:rPr lang="en-US" sz="2200" dirty="0" err="1"/>
              <a:t>jalan</a:t>
            </a:r>
            <a:r>
              <a:rPr lang="en-US" sz="2200" dirty="0"/>
              <a:t> </a:t>
            </a:r>
            <a:r>
              <a:rPr lang="en-US" sz="2200" dirty="0" err="1"/>
              <a:t>masuk</a:t>
            </a:r>
            <a:r>
              <a:rPr lang="en-US" sz="2200" dirty="0"/>
              <a:t> yang </a:t>
            </a:r>
            <a:r>
              <a:rPr lang="en-US" sz="2200" dirty="0" err="1"/>
              <a:t>tidak</a:t>
            </a:r>
            <a:r>
              <a:rPr lang="en-US" sz="2200" dirty="0"/>
              <a:t> </a:t>
            </a:r>
            <a:r>
              <a:rPr lang="en-US" sz="2200" dirty="0" err="1"/>
              <a:t>dibatasi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31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4A1623-C810-C193-C2E7-A85F7E04F5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03" y="1680707"/>
            <a:ext cx="8714213" cy="307340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56A44A2-6DC4-CFD1-88DC-3234076DA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Catatan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Kelas</a:t>
            </a:r>
            <a:r>
              <a:rPr lang="en-US" dirty="0"/>
              <a:t> Jalan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C3AEA-7229-7D1C-ABE6-A87EE8CDCD7F}"/>
              </a:ext>
            </a:extLst>
          </p:cNvPr>
          <p:cNvSpPr txBox="1"/>
          <p:nvPr/>
        </p:nvSpPr>
        <p:spPr>
          <a:xfrm>
            <a:off x="446703" y="1000823"/>
            <a:ext cx="6629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PP No 79 / 2013 </a:t>
            </a:r>
            <a:r>
              <a:rPr lang="en-US" sz="2000" dirty="0" err="1">
                <a:latin typeface="Dubai" panose="020B0503030403030204" pitchFamily="34" charset="-78"/>
                <a:cs typeface="Dubai" panose="020B0503030403030204" pitchFamily="34" charset="-78"/>
              </a:rPr>
              <a:t>ttg</a:t>
            </a:r>
            <a:r>
              <a:rPr lang="en-US" sz="2000" dirty="0">
                <a:latin typeface="Dubai" panose="020B0503030403030204" pitchFamily="34" charset="-78"/>
                <a:cs typeface="Dubai" panose="020B0503030403030204" pitchFamily="34" charset="-78"/>
              </a:rPr>
              <a:t> LLAJ</a:t>
            </a:r>
          </a:p>
        </p:txBody>
      </p:sp>
    </p:spTree>
    <p:extLst>
      <p:ext uri="{BB962C8B-B14F-4D97-AF65-F5344CB8AC3E}">
        <p14:creationId xmlns:p14="http://schemas.microsoft.com/office/powerpoint/2010/main" val="206783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D96BCA-BC8A-1749-A1B8-19F0A5C1D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Perkotaan</a:t>
            </a:r>
            <a:endParaRPr lang="en-US" dirty="0"/>
          </a:p>
        </p:txBody>
      </p:sp>
      <p:grpSp>
        <p:nvGrpSpPr>
          <p:cNvPr id="7187" name="Group 7186">
            <a:extLst>
              <a:ext uri="{FF2B5EF4-FFF2-40B4-BE49-F238E27FC236}">
                <a16:creationId xmlns:a16="http://schemas.microsoft.com/office/drawing/2014/main" id="{F7D6EA97-6A21-0C47-AAB0-30CF32C9E733}"/>
              </a:ext>
            </a:extLst>
          </p:cNvPr>
          <p:cNvGrpSpPr/>
          <p:nvPr/>
        </p:nvGrpSpPr>
        <p:grpSpPr>
          <a:xfrm>
            <a:off x="752182" y="1773382"/>
            <a:ext cx="10266219" cy="4253345"/>
            <a:chOff x="752182" y="1773382"/>
            <a:chExt cx="10266219" cy="4253345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2E4B2D7-9A4A-FF43-A90F-BFEC1FB65255}"/>
                </a:ext>
              </a:extLst>
            </p:cNvPr>
            <p:cNvCxnSpPr>
              <a:cxnSpLocks/>
            </p:cNvCxnSpPr>
            <p:nvPr/>
          </p:nvCxnSpPr>
          <p:spPr>
            <a:xfrm>
              <a:off x="752182" y="1773382"/>
              <a:ext cx="10266219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8D0B4BA-0080-054F-B663-A180EB837387}"/>
                </a:ext>
              </a:extLst>
            </p:cNvPr>
            <p:cNvCxnSpPr>
              <a:cxnSpLocks/>
            </p:cNvCxnSpPr>
            <p:nvPr/>
          </p:nvCxnSpPr>
          <p:spPr>
            <a:xfrm>
              <a:off x="3176729" y="2576946"/>
              <a:ext cx="5458691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CFB686-8F82-1F44-B73B-E3FC7F83FB06}"/>
                </a:ext>
              </a:extLst>
            </p:cNvPr>
            <p:cNvSpPr txBox="1"/>
            <p:nvPr/>
          </p:nvSpPr>
          <p:spPr>
            <a:xfrm>
              <a:off x="4847464" y="1967347"/>
              <a:ext cx="1311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Cambria" panose="02040503050406030204" pitchFamily="18" charset="0"/>
                </a:rPr>
                <a:t>Jalan </a:t>
              </a:r>
              <a:r>
                <a:rPr lang="en-US" dirty="0" err="1">
                  <a:latin typeface="Cambria" panose="02040503050406030204" pitchFamily="18" charset="0"/>
                </a:rPr>
                <a:t>Arteri</a:t>
              </a:r>
              <a:endParaRPr lang="en-US" dirty="0">
                <a:latin typeface="Cambria" panose="02040503050406030204" pitchFamily="18" charset="0"/>
              </a:endParaRPr>
            </a:p>
          </p:txBody>
        </p: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FBF4E4B8-C781-A340-A824-CC232AE25965}"/>
                </a:ext>
              </a:extLst>
            </p:cNvPr>
            <p:cNvCxnSpPr>
              <a:cxnSpLocks/>
            </p:cNvCxnSpPr>
            <p:nvPr/>
          </p:nvCxnSpPr>
          <p:spPr>
            <a:xfrm>
              <a:off x="2567128" y="2563091"/>
              <a:ext cx="0" cy="1900238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4CFC122-8286-D64B-A8F6-99A2D1F61EED}"/>
                </a:ext>
              </a:extLst>
            </p:cNvPr>
            <p:cNvCxnSpPr>
              <a:cxnSpLocks/>
            </p:cNvCxnSpPr>
            <p:nvPr/>
          </p:nvCxnSpPr>
          <p:spPr>
            <a:xfrm>
              <a:off x="3176729" y="2563090"/>
              <a:ext cx="0" cy="1219202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4A57EF4-88E5-744E-B3BE-3A728DDB7233}"/>
                </a:ext>
              </a:extLst>
            </p:cNvPr>
            <p:cNvCxnSpPr>
              <a:cxnSpLocks/>
            </p:cNvCxnSpPr>
            <p:nvPr/>
          </p:nvCxnSpPr>
          <p:spPr>
            <a:xfrm>
              <a:off x="752182" y="2576946"/>
              <a:ext cx="1814946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7BDF7C4-4D76-E746-9E96-B936CABD4B92}"/>
                </a:ext>
              </a:extLst>
            </p:cNvPr>
            <p:cNvCxnSpPr>
              <a:cxnSpLocks/>
            </p:cNvCxnSpPr>
            <p:nvPr/>
          </p:nvCxnSpPr>
          <p:spPr>
            <a:xfrm>
              <a:off x="3176729" y="3782292"/>
              <a:ext cx="5458691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99DC787-41E4-C34D-B299-DF52591995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4171" y="4051275"/>
              <a:ext cx="2322853" cy="589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ABB914-4E55-CE48-BC2F-1C432B0F7238}"/>
                </a:ext>
              </a:extLst>
            </p:cNvPr>
            <p:cNvCxnSpPr>
              <a:cxnSpLocks/>
            </p:cNvCxnSpPr>
            <p:nvPr/>
          </p:nvCxnSpPr>
          <p:spPr>
            <a:xfrm>
              <a:off x="9189600" y="2576946"/>
              <a:ext cx="1828801" cy="0"/>
            </a:xfrm>
            <a:prstGeom prst="line">
              <a:avLst/>
            </a:prstGeom>
            <a:ln w="571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27119D4A-B73D-4643-9AC7-734D38B75C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6729" y="5469372"/>
              <a:ext cx="5458691" cy="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48B5CA5-298C-D644-8C9F-E511959FB662}"/>
                </a:ext>
              </a:extLst>
            </p:cNvPr>
            <p:cNvCxnSpPr>
              <a:cxnSpLocks/>
            </p:cNvCxnSpPr>
            <p:nvPr/>
          </p:nvCxnSpPr>
          <p:spPr>
            <a:xfrm>
              <a:off x="752182" y="4463329"/>
              <a:ext cx="181494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D12C101-58E1-B14C-B40E-DB5428B88149}"/>
                </a:ext>
              </a:extLst>
            </p:cNvPr>
            <p:cNvCxnSpPr>
              <a:cxnSpLocks/>
            </p:cNvCxnSpPr>
            <p:nvPr/>
          </p:nvCxnSpPr>
          <p:spPr>
            <a:xfrm>
              <a:off x="752182" y="4733491"/>
              <a:ext cx="181494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60A42AC-E82F-7746-A13D-207F5E2C07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4171" y="4057165"/>
              <a:ext cx="0" cy="410877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AD76A05-CA1D-5343-884C-B204F524D7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75519" y="4052451"/>
              <a:ext cx="0" cy="1146762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966BF5E-49F6-744B-8B76-78FDAA4BEC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40389" y="4052451"/>
              <a:ext cx="0" cy="1146763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A5730660-1696-3C4F-9BB4-68DF4614722E}"/>
                </a:ext>
              </a:extLst>
            </p:cNvPr>
            <p:cNvCxnSpPr>
              <a:cxnSpLocks/>
            </p:cNvCxnSpPr>
            <p:nvPr/>
          </p:nvCxnSpPr>
          <p:spPr>
            <a:xfrm>
              <a:off x="4494171" y="4463329"/>
              <a:ext cx="232756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A572AAF-5D34-E44F-A40C-0855FFCB1C1F}"/>
                </a:ext>
              </a:extLst>
            </p:cNvPr>
            <p:cNvCxnSpPr>
              <a:cxnSpLocks/>
            </p:cNvCxnSpPr>
            <p:nvPr/>
          </p:nvCxnSpPr>
          <p:spPr>
            <a:xfrm>
              <a:off x="4494171" y="4733491"/>
              <a:ext cx="232756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C19C447-ED19-884D-BEDB-C959F2E5D010}"/>
                </a:ext>
              </a:extLst>
            </p:cNvPr>
            <p:cNvCxnSpPr>
              <a:cxnSpLocks/>
            </p:cNvCxnSpPr>
            <p:nvPr/>
          </p:nvCxnSpPr>
          <p:spPr>
            <a:xfrm>
              <a:off x="9203455" y="4463329"/>
              <a:ext cx="181494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8F9F4AD1-CDD0-7E45-A62B-96363AF0D819}"/>
                </a:ext>
              </a:extLst>
            </p:cNvPr>
            <p:cNvCxnSpPr>
              <a:cxnSpLocks/>
            </p:cNvCxnSpPr>
            <p:nvPr/>
          </p:nvCxnSpPr>
          <p:spPr>
            <a:xfrm>
              <a:off x="9203455" y="4733491"/>
              <a:ext cx="1814946" cy="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B20370DD-094C-CB4C-A214-7CCD264338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76729" y="4052451"/>
              <a:ext cx="1" cy="1146762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613C0C3-3538-4B4E-B9D8-E93825DB5B43}"/>
                </a:ext>
              </a:extLst>
            </p:cNvPr>
            <p:cNvCxnSpPr>
              <a:cxnSpLocks/>
            </p:cNvCxnSpPr>
            <p:nvPr/>
          </p:nvCxnSpPr>
          <p:spPr>
            <a:xfrm>
              <a:off x="2567128" y="4733491"/>
              <a:ext cx="0" cy="1293236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0ADD9A0-DAAE-4444-B6EF-7B6FEDBF8B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69801" y="5466192"/>
              <a:ext cx="7560" cy="557354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066665F-96EC-DE47-B305-690F640E43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8492" y="2549235"/>
              <a:ext cx="6928" cy="1233057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82020218-8282-8643-BCE5-A8F8132DC89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35420" y="4052451"/>
              <a:ext cx="1" cy="1146762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C80F0C1-0578-5149-95D0-C594DDD1CE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28492" y="5466192"/>
              <a:ext cx="7560" cy="557354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9A5865F8-FF37-AF49-BA7E-19F2661D8010}"/>
                </a:ext>
              </a:extLst>
            </p:cNvPr>
            <p:cNvCxnSpPr>
              <a:cxnSpLocks/>
            </p:cNvCxnSpPr>
            <p:nvPr/>
          </p:nvCxnSpPr>
          <p:spPr>
            <a:xfrm>
              <a:off x="9203455" y="2563091"/>
              <a:ext cx="0" cy="1900238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EF6E5D7-EC0C-9746-9DD5-E86FFED7DE4F}"/>
                </a:ext>
              </a:extLst>
            </p:cNvPr>
            <p:cNvCxnSpPr>
              <a:cxnSpLocks/>
            </p:cNvCxnSpPr>
            <p:nvPr/>
          </p:nvCxnSpPr>
          <p:spPr>
            <a:xfrm>
              <a:off x="9203455" y="4733491"/>
              <a:ext cx="0" cy="1293236"/>
            </a:xfrm>
            <a:prstGeom prst="lin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0091057A-51B1-8C48-AFA2-4E14877BAB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8884" y="4728779"/>
              <a:ext cx="0" cy="47043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78B030D1-420F-8D47-8162-8FBF41F616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7024" y="4052452"/>
              <a:ext cx="0" cy="410877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C2663369-A22D-0140-A064-C1E3379D43C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21737" y="4724066"/>
              <a:ext cx="0" cy="470434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B042468-FA24-A743-8915-BA595F1401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1442" y="4057165"/>
              <a:ext cx="998790" cy="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1A5E83BD-3D2A-064F-B08C-373785F60D2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30308" y="4060001"/>
              <a:ext cx="1518968" cy="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7339E7B4-5F69-5B49-A436-23F163E5D3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4171" y="5193724"/>
              <a:ext cx="2322853" cy="5890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2944320A-0652-6549-900C-4432D58F97D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81442" y="5199614"/>
              <a:ext cx="998790" cy="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2123F309-F195-354E-9A16-DE6BD55273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30308" y="5202450"/>
              <a:ext cx="1518968" cy="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445F678-048F-904C-B416-5425F671F1EE}"/>
                </a:ext>
              </a:extLst>
            </p:cNvPr>
            <p:cNvSpPr txBox="1"/>
            <p:nvPr/>
          </p:nvSpPr>
          <p:spPr>
            <a:xfrm rot="16200000">
              <a:off x="2159932" y="4338887"/>
              <a:ext cx="14223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</a:rPr>
                <a:t>Jalan </a:t>
              </a:r>
              <a:r>
                <a:rPr lang="en-US" sz="1600" dirty="0" err="1">
                  <a:latin typeface="Cambria" panose="02040503050406030204" pitchFamily="18" charset="0"/>
                </a:rPr>
                <a:t>Kolektor</a:t>
              </a:r>
              <a:endParaRPr lang="en-US" sz="1600" dirty="0">
                <a:latin typeface="Cambria" panose="02040503050406030204" pitchFamily="18" charset="0"/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A2208D76-5711-6F40-9DF2-229EDB34C856}"/>
                </a:ext>
              </a:extLst>
            </p:cNvPr>
            <p:cNvSpPr txBox="1"/>
            <p:nvPr/>
          </p:nvSpPr>
          <p:spPr>
            <a:xfrm>
              <a:off x="4812823" y="4426643"/>
              <a:ext cx="17079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err="1">
                  <a:latin typeface="Cambria" panose="02040503050406030204" pitchFamily="18" charset="0"/>
                </a:rPr>
                <a:t>Jaringan</a:t>
              </a:r>
              <a:r>
                <a:rPr lang="en-US" sz="1400" dirty="0">
                  <a:latin typeface="Cambria" panose="02040503050406030204" pitchFamily="18" charset="0"/>
                </a:rPr>
                <a:t> Jalan </a:t>
              </a:r>
              <a:r>
                <a:rPr lang="en-US" sz="1400" dirty="0" err="1">
                  <a:latin typeface="Cambria" panose="02040503050406030204" pitchFamily="18" charset="0"/>
                </a:rPr>
                <a:t>Lokal</a:t>
              </a:r>
              <a:endParaRPr lang="en-US" sz="1400" dirty="0">
                <a:latin typeface="Cambria" panose="02040503050406030204" pitchFamily="18" charset="0"/>
              </a:endParaRP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5078801-B01C-ED4A-8282-B1A822D7EDBF}"/>
                </a:ext>
              </a:extLst>
            </p:cNvPr>
            <p:cNvSpPr txBox="1"/>
            <p:nvPr/>
          </p:nvSpPr>
          <p:spPr>
            <a:xfrm rot="16200000">
              <a:off x="8168933" y="4411254"/>
              <a:ext cx="142231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latin typeface="Cambria" panose="02040503050406030204" pitchFamily="18" charset="0"/>
                </a:rPr>
                <a:t>Jalan </a:t>
              </a:r>
              <a:r>
                <a:rPr lang="en-US" sz="1600" dirty="0" err="1">
                  <a:latin typeface="Cambria" panose="02040503050406030204" pitchFamily="18" charset="0"/>
                </a:rPr>
                <a:t>Kolektor</a:t>
              </a:r>
              <a:endParaRPr lang="en-US" sz="1600" dirty="0">
                <a:latin typeface="Cambria" panose="02040503050406030204" pitchFamily="18" charset="0"/>
              </a:endParaRPr>
            </a:p>
          </p:txBody>
        </p:sp>
      </p:grp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0663949-5EB9-7A46-A63C-80DAC15FEB87}"/>
              </a:ext>
            </a:extLst>
          </p:cNvPr>
          <p:cNvCxnSpPr>
            <a:cxnSpLocks/>
          </p:cNvCxnSpPr>
          <p:nvPr/>
        </p:nvCxnSpPr>
        <p:spPr>
          <a:xfrm flipV="1">
            <a:off x="5730688" y="2549236"/>
            <a:ext cx="0" cy="1247772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736C6211-D882-0C46-A403-9790C62E5B45}"/>
              </a:ext>
            </a:extLst>
          </p:cNvPr>
          <p:cNvCxnSpPr>
            <a:cxnSpLocks/>
          </p:cNvCxnSpPr>
          <p:nvPr/>
        </p:nvCxnSpPr>
        <p:spPr>
          <a:xfrm flipV="1">
            <a:off x="5542406" y="2549237"/>
            <a:ext cx="0" cy="1233055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94" name="Picture 7193" descr="Arrow&#10;&#10;Description automatically generated">
            <a:extLst>
              <a:ext uri="{FF2B5EF4-FFF2-40B4-BE49-F238E27FC236}">
                <a16:creationId xmlns:a16="http://schemas.microsoft.com/office/drawing/2014/main" id="{7E1E25AD-4645-A643-B7FB-FD218D5CE4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3184" y="2749730"/>
            <a:ext cx="1056976" cy="112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18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1D9FE-689F-A64E-9ABE-58E2568B1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Tugas</a:t>
            </a:r>
            <a:r>
              <a:rPr lang="en-US" dirty="0"/>
              <a:t> 1 </a:t>
            </a:r>
            <a:r>
              <a:rPr lang="en-US" sz="3100" b="0" dirty="0"/>
              <a:t>(</a:t>
            </a:r>
            <a:r>
              <a:rPr lang="en-US" sz="3100" b="0" dirty="0" err="1"/>
              <a:t>dapat</a:t>
            </a:r>
            <a:r>
              <a:rPr lang="en-US" sz="3100" b="0" dirty="0"/>
              <a:t> </a:t>
            </a:r>
            <a:r>
              <a:rPr lang="en-US" sz="3100" b="0" dirty="0" err="1"/>
              <a:t>dilakukan</a:t>
            </a:r>
            <a:r>
              <a:rPr lang="en-US" sz="3100" b="0" dirty="0"/>
              <a:t> </a:t>
            </a:r>
            <a:r>
              <a:rPr lang="en-US" sz="3100" b="0" dirty="0" err="1"/>
              <a:t>kelompok</a:t>
            </a:r>
            <a:r>
              <a:rPr lang="en-US" sz="3100" b="0" dirty="0"/>
              <a:t>, </a:t>
            </a:r>
            <a:r>
              <a:rPr lang="en-US" sz="3100" b="0" dirty="0" err="1"/>
              <a:t>maksimal</a:t>
            </a:r>
            <a:r>
              <a:rPr lang="en-US" sz="3100" b="0" dirty="0"/>
              <a:t> 3 orang)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7B403C-CE8F-454C-84A4-E10F157603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Pilih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peta </a:t>
            </a:r>
            <a:r>
              <a:rPr lang="en-US" dirty="0" err="1"/>
              <a:t>provinsi</a:t>
            </a:r>
            <a:r>
              <a:rPr lang="en-US" dirty="0"/>
              <a:t> di internet </a:t>
            </a:r>
            <a:r>
              <a:rPr lang="en-US" dirty="0" err="1"/>
              <a:t>atau</a:t>
            </a:r>
            <a:r>
              <a:rPr lang="en-US" dirty="0"/>
              <a:t> Google Map, </a:t>
            </a:r>
            <a:r>
              <a:rPr lang="en-US" dirty="0" err="1"/>
              <a:t>darimana</a:t>
            </a:r>
            <a:r>
              <a:rPr lang="en-US" dirty="0"/>
              <a:t> </a:t>
            </a:r>
            <a:r>
              <a:rPr lang="en-US" dirty="0" err="1"/>
              <a:t>Saudara</a:t>
            </a:r>
            <a:r>
              <a:rPr lang="en-US" dirty="0"/>
              <a:t> </a:t>
            </a:r>
            <a:r>
              <a:rPr lang="en-US" dirty="0" err="1"/>
              <a:t>berasal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yang </a:t>
            </a:r>
            <a:r>
              <a:rPr lang="en-US" dirty="0" err="1"/>
              <a:t>Saudara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kenal</a:t>
            </a:r>
            <a:r>
              <a:rPr lang="en-US" dirty="0"/>
              <a:t>.</a:t>
            </a:r>
          </a:p>
          <a:p>
            <a:pPr lvl="1"/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kira-kira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 PKN, PKW, PKL dan </a:t>
            </a:r>
            <a:r>
              <a:rPr lang="en-US" dirty="0" err="1"/>
              <a:t>PKLing</a:t>
            </a:r>
            <a:r>
              <a:rPr lang="en-US" dirty="0"/>
              <a:t>;</a:t>
            </a:r>
          </a:p>
          <a:p>
            <a:pPr lvl="1"/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primer </a:t>
            </a:r>
            <a:r>
              <a:rPr lang="en-US" dirty="0" err="1"/>
              <a:t>dari</a:t>
            </a:r>
            <a:r>
              <a:rPr lang="en-US" dirty="0"/>
              <a:t> peta </a:t>
            </a:r>
            <a:r>
              <a:rPr lang="en-US" dirty="0" err="1"/>
              <a:t>tersebut</a:t>
            </a:r>
            <a:r>
              <a:rPr lang="en-US" dirty="0"/>
              <a:t>;</a:t>
            </a:r>
          </a:p>
          <a:p>
            <a:r>
              <a:rPr lang="en-US" dirty="0"/>
              <a:t>Hal yang </a:t>
            </a:r>
            <a:r>
              <a:rPr lang="en-US" dirty="0" err="1"/>
              <a:t>sama</a:t>
            </a:r>
            <a:r>
              <a:rPr lang="en-US" dirty="0"/>
              <a:t>, </a:t>
            </a:r>
            <a:r>
              <a:rPr lang="en-US" dirty="0" err="1"/>
              <a:t>pilih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peta </a:t>
            </a:r>
            <a:r>
              <a:rPr lang="en-US" dirty="0" err="1"/>
              <a:t>daerah</a:t>
            </a:r>
            <a:r>
              <a:rPr lang="en-US" dirty="0"/>
              <a:t> </a:t>
            </a:r>
            <a:r>
              <a:rPr lang="en-US" dirty="0" err="1"/>
              <a:t>perkotaan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hierarki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jalannya</a:t>
            </a:r>
            <a:r>
              <a:rPr lang="en-US" dirty="0"/>
              <a:t>;</a:t>
            </a:r>
          </a:p>
          <a:p>
            <a:r>
              <a:rPr lang="en-US" dirty="0" err="1"/>
              <a:t>Laporkan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peta</a:t>
            </a:r>
            <a:r>
              <a:rPr lang="en-US" dirty="0"/>
              <a:t> dan </a:t>
            </a: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format </a:t>
            </a:r>
            <a:r>
              <a:rPr lang="en-US" dirty="0" err="1"/>
              <a:t>presentasi</a:t>
            </a:r>
            <a:r>
              <a:rPr lang="en-US" dirty="0"/>
              <a:t> (ppt), </a:t>
            </a:r>
            <a:r>
              <a:rPr lang="en-US" dirty="0" err="1"/>
              <a:t>maksimal</a:t>
            </a:r>
            <a:r>
              <a:rPr lang="en-US" dirty="0"/>
              <a:t> 3 slide. Hasil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dikirim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paling </a:t>
            </a:r>
            <a:r>
              <a:rPr lang="en-US"/>
              <a:t>lambat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60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3.2|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0.3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10.3|1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3604</TotalTime>
  <Words>2184</Words>
  <Application>Microsoft Macintosh PowerPoint</Application>
  <PresentationFormat>Widescreen</PresentationFormat>
  <Paragraphs>340</Paragraphs>
  <Slides>53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8" baseType="lpstr">
      <vt:lpstr>Apple Chancery</vt:lpstr>
      <vt:lpstr>Aptos</vt:lpstr>
      <vt:lpstr>Aptos Display</vt:lpstr>
      <vt:lpstr>Arial</vt:lpstr>
      <vt:lpstr>Baskerville Old Face</vt:lpstr>
      <vt:lpstr>Book Antiqua</vt:lpstr>
      <vt:lpstr>Bookman Old Style</vt:lpstr>
      <vt:lpstr>Cambria</vt:lpstr>
      <vt:lpstr>Comic Sans MS</vt:lpstr>
      <vt:lpstr>Courier New</vt:lpstr>
      <vt:lpstr>Dubai</vt:lpstr>
      <vt:lpstr>Dubai Light</vt:lpstr>
      <vt:lpstr>Ink Free</vt:lpstr>
      <vt:lpstr>Wingdings</vt:lpstr>
      <vt:lpstr>Office Theme</vt:lpstr>
      <vt:lpstr>SI4223 Rekayasa Jalan Raya</vt:lpstr>
      <vt:lpstr>Ketentuan Perkuliahan</vt:lpstr>
      <vt:lpstr>Objektif Pengajaran</vt:lpstr>
      <vt:lpstr>PowerPoint Presentation</vt:lpstr>
      <vt:lpstr>PowerPoint Presentation</vt:lpstr>
      <vt:lpstr>PowerPoint Presentation</vt:lpstr>
      <vt:lpstr>PowerPoint Presentation</vt:lpstr>
      <vt:lpstr>Referensi Utama</vt:lpstr>
      <vt:lpstr>Acuan Perancangan Geometrik Jalan</vt:lpstr>
      <vt:lpstr>Lingkup Penilaian</vt:lpstr>
      <vt:lpstr>SI3141 Perancangan Geometrik Jalan</vt:lpstr>
      <vt:lpstr>Mukadimah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Geometrik Jalan (adalah tentang) Jalan Berkeselamatan</vt:lpstr>
      <vt:lpstr>PowerPoint Presentation</vt:lpstr>
      <vt:lpstr>Desain Geometrik Jalan</vt:lpstr>
      <vt:lpstr>Life Before CAD</vt:lpstr>
      <vt:lpstr>PowerPoint Presentation</vt:lpstr>
      <vt:lpstr>PowerPoint Presentation</vt:lpstr>
      <vt:lpstr>Perancangan Geometrik Jalan</vt:lpstr>
      <vt:lpstr>Tipikal Potongan Melintang Jalan</vt:lpstr>
      <vt:lpstr>Bangunan Pelengkap Jalan</vt:lpstr>
      <vt:lpstr>Konsep Dasar Perancangan</vt:lpstr>
      <vt:lpstr>Perencanaan Geometrik Jalan</vt:lpstr>
      <vt:lpstr>Faktor Pertimbangan dalam Perancangan Jalan</vt:lpstr>
      <vt:lpstr>Kontrol dan Kriteria Perancangan</vt:lpstr>
      <vt:lpstr>Elemen Perancangan Geometri Jalan</vt:lpstr>
      <vt:lpstr>PowerPoint Presentation</vt:lpstr>
      <vt:lpstr>PowerPoint Presentation</vt:lpstr>
      <vt:lpstr>PowerPoint Presentation</vt:lpstr>
      <vt:lpstr>Data Perencanaan</vt:lpstr>
      <vt:lpstr>Kriteria Perancangan Geometrik</vt:lpstr>
      <vt:lpstr>Klasifikasi Jalan</vt:lpstr>
      <vt:lpstr>Regulasi tentang Jalan</vt:lpstr>
      <vt:lpstr>Klasifikasi Jalan Umum</vt:lpstr>
      <vt:lpstr>Definisi Jalan (UU no. 38/2004)</vt:lpstr>
      <vt:lpstr>Definisi Jalan (UU no. 38/2004)</vt:lpstr>
      <vt:lpstr>PP no 34 tahun 2006 tentang Jalan</vt:lpstr>
      <vt:lpstr>Pasal 7 dan 8 UU No. 38/2004 tentang Jalan</vt:lpstr>
      <vt:lpstr>Pasal 9 dan 10 UU No. 38/2004 tentang Jalan</vt:lpstr>
      <vt:lpstr>Hirarki Fungsi Jalan Pada Sistem Jaringan Jalan Primer</vt:lpstr>
      <vt:lpstr>Contoh: Provinsi Jawa Barat</vt:lpstr>
      <vt:lpstr>Kriteria Teknis Jalan Primer Pasal 13 dan 16 UU No. 38/2004 tentang Jalan</vt:lpstr>
      <vt:lpstr>Kriteria Teknis Jalan Sekunder Pasal 17 dan 20 UU No. 38/2004 tentang Jalan</vt:lpstr>
      <vt:lpstr>Kelas Jalan</vt:lpstr>
      <vt:lpstr>PowerPoint Presentation</vt:lpstr>
      <vt:lpstr>Catatan terkait Kelas Jalan</vt:lpstr>
      <vt:lpstr>Sistem Jaringan Perkotaan</vt:lpstr>
      <vt:lpstr>Tugas 1 (dapat dilakukan kelompok, maksimal 3 orang)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Prof. Dr. Ir. Krishna Suryanto</dc:creator>
  <cp:lastModifiedBy>Prof. Dr. Ir. Krishna Suryanto</cp:lastModifiedBy>
  <cp:revision>9</cp:revision>
  <dcterms:created xsi:type="dcterms:W3CDTF">2024-09-28T02:57:18Z</dcterms:created>
  <dcterms:modified xsi:type="dcterms:W3CDTF">2026-09-26T14:48:24Z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8b525e5-f3da-4501-8f1e-526b6769fc56_Enabled">
    <vt:lpwstr>true</vt:lpwstr>
  </property>
  <property fmtid="{D5CDD505-2E9C-101B-9397-08002B2CF9AE}" pid="3" name="MSIP_Label_38b525e5-f3da-4501-8f1e-526b6769fc56_SetDate">
    <vt:lpwstr>2024-09-28T03:16:38Z</vt:lpwstr>
  </property>
  <property fmtid="{D5CDD505-2E9C-101B-9397-08002B2CF9AE}" pid="4" name="MSIP_Label_38b525e5-f3da-4501-8f1e-526b6769fc56_Method">
    <vt:lpwstr>Standard</vt:lpwstr>
  </property>
  <property fmtid="{D5CDD505-2E9C-101B-9397-08002B2CF9AE}" pid="5" name="MSIP_Label_38b525e5-f3da-4501-8f1e-526b6769fc56_Name">
    <vt:lpwstr>defa4170-0d19-0005-0004-bc88714345d2</vt:lpwstr>
  </property>
  <property fmtid="{D5CDD505-2E9C-101B-9397-08002B2CF9AE}" pid="6" name="MSIP_Label_38b525e5-f3da-4501-8f1e-526b6769fc56_SiteId">
    <vt:lpwstr>db6e1183-4c65-405c-82ce-7cd53fa6e9dc</vt:lpwstr>
  </property>
  <property fmtid="{D5CDD505-2E9C-101B-9397-08002B2CF9AE}" pid="7" name="MSIP_Label_38b525e5-f3da-4501-8f1e-526b6769fc56_ActionId">
    <vt:lpwstr>3f9e01b3-ee7b-404a-b970-9cf0cf3210ed</vt:lpwstr>
  </property>
  <property fmtid="{D5CDD505-2E9C-101B-9397-08002B2CF9AE}" pid="8" name="MSIP_Label_38b525e5-f3da-4501-8f1e-526b6769fc56_ContentBits">
    <vt:lpwstr>0</vt:lpwstr>
  </property>
</Properties>
</file>